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1"/>
  </p:notesMasterIdLst>
  <p:handoutMasterIdLst>
    <p:handoutMasterId r:id="rId52"/>
  </p:handoutMasterIdLst>
  <p:sldIdLst>
    <p:sldId id="256" r:id="rId2"/>
    <p:sldId id="257" r:id="rId3"/>
    <p:sldId id="258" r:id="rId4"/>
    <p:sldId id="259" r:id="rId5"/>
    <p:sldId id="304" r:id="rId6"/>
    <p:sldId id="260" r:id="rId7"/>
    <p:sldId id="288" r:id="rId8"/>
    <p:sldId id="276" r:id="rId9"/>
    <p:sldId id="277" r:id="rId10"/>
    <p:sldId id="278" r:id="rId11"/>
    <p:sldId id="307" r:id="rId12"/>
    <p:sldId id="279" r:id="rId13"/>
    <p:sldId id="280" r:id="rId14"/>
    <p:sldId id="281" r:id="rId15"/>
    <p:sldId id="284" r:id="rId16"/>
    <p:sldId id="282" r:id="rId17"/>
    <p:sldId id="283" r:id="rId18"/>
    <p:sldId id="289" r:id="rId19"/>
    <p:sldId id="286" r:id="rId20"/>
    <p:sldId id="287" r:id="rId21"/>
    <p:sldId id="297" r:id="rId22"/>
    <p:sldId id="290" r:id="rId23"/>
    <p:sldId id="291" r:id="rId24"/>
    <p:sldId id="292" r:id="rId25"/>
    <p:sldId id="306" r:id="rId26"/>
    <p:sldId id="294" r:id="rId27"/>
    <p:sldId id="264" r:id="rId28"/>
    <p:sldId id="265" r:id="rId29"/>
    <p:sldId id="295" r:id="rId30"/>
    <p:sldId id="296" r:id="rId31"/>
    <p:sldId id="308" r:id="rId32"/>
    <p:sldId id="262" r:id="rId33"/>
    <p:sldId id="263" r:id="rId34"/>
    <p:sldId id="299" r:id="rId35"/>
    <p:sldId id="266" r:id="rId36"/>
    <p:sldId id="298" r:id="rId37"/>
    <p:sldId id="268" r:id="rId38"/>
    <p:sldId id="267" r:id="rId39"/>
    <p:sldId id="269" r:id="rId40"/>
    <p:sldId id="270" r:id="rId41"/>
    <p:sldId id="271" r:id="rId42"/>
    <p:sldId id="272" r:id="rId43"/>
    <p:sldId id="274" r:id="rId44"/>
    <p:sldId id="273" r:id="rId45"/>
    <p:sldId id="300" r:id="rId46"/>
    <p:sldId id="275" r:id="rId47"/>
    <p:sldId id="302" r:id="rId48"/>
    <p:sldId id="301" r:id="rId49"/>
    <p:sldId id="303" r:id="rId50"/>
  </p:sldIdLst>
  <p:sldSz cx="9144000" cy="6858000" type="screen4x3"/>
  <p:notesSz cx="9296400" cy="7010400"/>
  <p:defaultTextStyle>
    <a:defPPr>
      <a:defRPr lang="en-US"/>
    </a:defPPr>
    <a:lvl1pPr algn="l" rtl="0" eaLnBrk="0" fontAlgn="base" hangingPunct="0">
      <a:spcBef>
        <a:spcPct val="20000"/>
      </a:spcBef>
      <a:spcAft>
        <a:spcPct val="0"/>
      </a:spcAft>
      <a:buClr>
        <a:srgbClr val="E0752F"/>
      </a:buClr>
      <a:buSzPct val="60000"/>
      <a:buFont typeface="Wingdings" pitchFamily="2" charset="2"/>
      <a:buChar char=""/>
      <a:defRPr sz="2800" b="1" u="sng" kern="1200">
        <a:solidFill>
          <a:schemeClr val="tx1"/>
        </a:solidFill>
        <a:latin typeface="Century Schoolbook" pitchFamily="18" charset="0"/>
        <a:ea typeface="+mn-ea"/>
        <a:cs typeface="+mn-cs"/>
      </a:defRPr>
    </a:lvl1pPr>
    <a:lvl2pPr marL="457200" algn="l" rtl="0" eaLnBrk="0" fontAlgn="base" hangingPunct="0">
      <a:spcBef>
        <a:spcPct val="20000"/>
      </a:spcBef>
      <a:spcAft>
        <a:spcPct val="0"/>
      </a:spcAft>
      <a:buClr>
        <a:srgbClr val="E0752F"/>
      </a:buClr>
      <a:buSzPct val="60000"/>
      <a:buFont typeface="Wingdings" pitchFamily="2" charset="2"/>
      <a:buChar char=""/>
      <a:defRPr sz="2800" b="1" u="sng" kern="1200">
        <a:solidFill>
          <a:schemeClr val="tx1"/>
        </a:solidFill>
        <a:latin typeface="Century Schoolbook" pitchFamily="18" charset="0"/>
        <a:ea typeface="+mn-ea"/>
        <a:cs typeface="+mn-cs"/>
      </a:defRPr>
    </a:lvl2pPr>
    <a:lvl3pPr marL="914400" algn="l" rtl="0" eaLnBrk="0" fontAlgn="base" hangingPunct="0">
      <a:spcBef>
        <a:spcPct val="20000"/>
      </a:spcBef>
      <a:spcAft>
        <a:spcPct val="0"/>
      </a:spcAft>
      <a:buClr>
        <a:srgbClr val="E0752F"/>
      </a:buClr>
      <a:buSzPct val="60000"/>
      <a:buFont typeface="Wingdings" pitchFamily="2" charset="2"/>
      <a:buChar char=""/>
      <a:defRPr sz="2800" b="1" u="sng" kern="1200">
        <a:solidFill>
          <a:schemeClr val="tx1"/>
        </a:solidFill>
        <a:latin typeface="Century Schoolbook" pitchFamily="18" charset="0"/>
        <a:ea typeface="+mn-ea"/>
        <a:cs typeface="+mn-cs"/>
      </a:defRPr>
    </a:lvl3pPr>
    <a:lvl4pPr marL="1371600" algn="l" rtl="0" eaLnBrk="0" fontAlgn="base" hangingPunct="0">
      <a:spcBef>
        <a:spcPct val="20000"/>
      </a:spcBef>
      <a:spcAft>
        <a:spcPct val="0"/>
      </a:spcAft>
      <a:buClr>
        <a:srgbClr val="E0752F"/>
      </a:buClr>
      <a:buSzPct val="60000"/>
      <a:buFont typeface="Wingdings" pitchFamily="2" charset="2"/>
      <a:buChar char=""/>
      <a:defRPr sz="2800" b="1" u="sng" kern="1200">
        <a:solidFill>
          <a:schemeClr val="tx1"/>
        </a:solidFill>
        <a:latin typeface="Century Schoolbook" pitchFamily="18" charset="0"/>
        <a:ea typeface="+mn-ea"/>
        <a:cs typeface="+mn-cs"/>
      </a:defRPr>
    </a:lvl4pPr>
    <a:lvl5pPr marL="1828800" algn="l" rtl="0" eaLnBrk="0" fontAlgn="base" hangingPunct="0">
      <a:spcBef>
        <a:spcPct val="20000"/>
      </a:spcBef>
      <a:spcAft>
        <a:spcPct val="0"/>
      </a:spcAft>
      <a:buClr>
        <a:srgbClr val="E0752F"/>
      </a:buClr>
      <a:buSzPct val="60000"/>
      <a:buFont typeface="Wingdings" pitchFamily="2" charset="2"/>
      <a:buChar char=""/>
      <a:defRPr sz="2800" b="1" u="sng" kern="1200">
        <a:solidFill>
          <a:schemeClr val="tx1"/>
        </a:solidFill>
        <a:latin typeface="Century Schoolbook" pitchFamily="18" charset="0"/>
        <a:ea typeface="+mn-ea"/>
        <a:cs typeface="+mn-cs"/>
      </a:defRPr>
    </a:lvl5pPr>
    <a:lvl6pPr marL="2286000" algn="l" defTabSz="914400" rtl="0" eaLnBrk="1" latinLnBrk="0" hangingPunct="1">
      <a:defRPr sz="2800" b="1" u="sng" kern="1200">
        <a:solidFill>
          <a:schemeClr val="tx1"/>
        </a:solidFill>
        <a:latin typeface="Century Schoolbook" pitchFamily="18" charset="0"/>
        <a:ea typeface="+mn-ea"/>
        <a:cs typeface="+mn-cs"/>
      </a:defRPr>
    </a:lvl6pPr>
    <a:lvl7pPr marL="2743200" algn="l" defTabSz="914400" rtl="0" eaLnBrk="1" latinLnBrk="0" hangingPunct="1">
      <a:defRPr sz="2800" b="1" u="sng" kern="1200">
        <a:solidFill>
          <a:schemeClr val="tx1"/>
        </a:solidFill>
        <a:latin typeface="Century Schoolbook" pitchFamily="18" charset="0"/>
        <a:ea typeface="+mn-ea"/>
        <a:cs typeface="+mn-cs"/>
      </a:defRPr>
    </a:lvl7pPr>
    <a:lvl8pPr marL="3200400" algn="l" defTabSz="914400" rtl="0" eaLnBrk="1" latinLnBrk="0" hangingPunct="1">
      <a:defRPr sz="2800" b="1" u="sng" kern="1200">
        <a:solidFill>
          <a:schemeClr val="tx1"/>
        </a:solidFill>
        <a:latin typeface="Century Schoolbook" pitchFamily="18" charset="0"/>
        <a:ea typeface="+mn-ea"/>
        <a:cs typeface="+mn-cs"/>
      </a:defRPr>
    </a:lvl8pPr>
    <a:lvl9pPr marL="3657600" algn="l" defTabSz="914400" rtl="0" eaLnBrk="1" latinLnBrk="0" hangingPunct="1">
      <a:defRPr sz="2800" b="1" u="sng" kern="1200">
        <a:solidFill>
          <a:schemeClr val="tx1"/>
        </a:solidFill>
        <a:latin typeface="Century Schoolbook"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5" autoAdjust="0"/>
    <p:restoredTop sz="86477" autoAdjust="0"/>
  </p:normalViewPr>
  <p:slideViewPr>
    <p:cSldViewPr>
      <p:cViewPr varScale="1">
        <p:scale>
          <a:sx n="61" d="100"/>
          <a:sy n="61" d="100"/>
        </p:scale>
        <p:origin x="84" y="78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notesViewPr>
    <p:cSldViewPr>
      <p:cViewPr varScale="1">
        <p:scale>
          <a:sx n="60" d="100"/>
          <a:sy n="60" d="100"/>
        </p:scale>
        <p:origin x="-2490" y="-7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0520"/>
          </a:xfrm>
          <a:prstGeom prst="rect">
            <a:avLst/>
          </a:prstGeom>
        </p:spPr>
        <p:txBody>
          <a:bodyPr vert="horz" wrap="square" lIns="92629" tIns="46314" rIns="92629" bIns="46314" numCol="1" anchor="t" anchorCtr="0" compatLnSpc="1">
            <a:prstTxWarp prst="textNoShape">
              <a:avLst/>
            </a:prstTxWarp>
          </a:bodyPr>
          <a:lstStyle>
            <a:lvl1pPr eaLnBrk="1" hangingPunct="1">
              <a:spcBef>
                <a:spcPct val="0"/>
              </a:spcBef>
              <a:buClrTx/>
              <a:buSzTx/>
              <a:buFontTx/>
              <a:buNone/>
              <a:defRPr sz="1200" b="0" u="none">
                <a:latin typeface="Calibri" pitchFamily="34" charset="0"/>
              </a:defRPr>
            </a:lvl1pPr>
          </a:lstStyle>
          <a:p>
            <a:r>
              <a:rPr lang="en-US"/>
              <a:t>Plate Tectonics</a:t>
            </a:r>
          </a:p>
        </p:txBody>
      </p:sp>
      <p:sp>
        <p:nvSpPr>
          <p:cNvPr id="3" name="Date Placeholder 2"/>
          <p:cNvSpPr>
            <a:spLocks noGrp="1"/>
          </p:cNvSpPr>
          <p:nvPr>
            <p:ph type="dt" sz="quarter" idx="1"/>
          </p:nvPr>
        </p:nvSpPr>
        <p:spPr>
          <a:xfrm>
            <a:off x="5265809" y="1"/>
            <a:ext cx="4028440" cy="350520"/>
          </a:xfrm>
          <a:prstGeom prst="rect">
            <a:avLst/>
          </a:prstGeom>
        </p:spPr>
        <p:txBody>
          <a:bodyPr vert="horz" lIns="92629" tIns="46314" rIns="92629" bIns="46314" rtlCol="0"/>
          <a:lstStyle>
            <a:lvl1pPr algn="r" eaLnBrk="1" fontAlgn="auto" hangingPunct="1">
              <a:spcBef>
                <a:spcPts val="0"/>
              </a:spcBef>
              <a:spcAft>
                <a:spcPts val="0"/>
              </a:spcAft>
              <a:buClrTx/>
              <a:buSzTx/>
              <a:buFontTx/>
              <a:buNone/>
              <a:defRPr sz="1200" b="0" u="none">
                <a:latin typeface="+mn-lt"/>
              </a:defRPr>
            </a:lvl1pPr>
          </a:lstStyle>
          <a:p>
            <a:pPr>
              <a:defRPr/>
            </a:pPr>
            <a:fld id="{97C6B0E1-97FC-4BF5-9F76-E1B42958F999}" type="datetimeFigureOut">
              <a:rPr lang="en-US"/>
              <a:pPr>
                <a:defRPr/>
              </a:pPr>
              <a:t>12/13/2019</a:t>
            </a:fld>
            <a:endParaRPr lang="en-US"/>
          </a:p>
        </p:txBody>
      </p:sp>
      <p:sp>
        <p:nvSpPr>
          <p:cNvPr id="4" name="Footer Placeholder 3"/>
          <p:cNvSpPr>
            <a:spLocks noGrp="1"/>
          </p:cNvSpPr>
          <p:nvPr>
            <p:ph type="ftr" sz="quarter" idx="2"/>
          </p:nvPr>
        </p:nvSpPr>
        <p:spPr>
          <a:xfrm>
            <a:off x="1" y="6658676"/>
            <a:ext cx="4028440" cy="350520"/>
          </a:xfrm>
          <a:prstGeom prst="rect">
            <a:avLst/>
          </a:prstGeom>
        </p:spPr>
        <p:txBody>
          <a:bodyPr vert="horz" wrap="square" lIns="92629" tIns="46314" rIns="92629" bIns="46314" numCol="1" anchor="b" anchorCtr="0" compatLnSpc="1">
            <a:prstTxWarp prst="textNoShape">
              <a:avLst/>
            </a:prstTxWarp>
          </a:bodyPr>
          <a:lstStyle>
            <a:lvl1pPr eaLnBrk="1" hangingPunct="1">
              <a:spcBef>
                <a:spcPct val="0"/>
              </a:spcBef>
              <a:buClrTx/>
              <a:buSzTx/>
              <a:buFontTx/>
              <a:buNone/>
              <a:defRPr sz="1200" b="0" u="none">
                <a:latin typeface="Calibri" pitchFamily="34" charset="0"/>
              </a:defRPr>
            </a:lvl1pPr>
          </a:lstStyle>
          <a:p>
            <a:endParaRPr lang="en-US"/>
          </a:p>
        </p:txBody>
      </p:sp>
      <p:sp>
        <p:nvSpPr>
          <p:cNvPr id="5" name="Slide Number Placeholder 4"/>
          <p:cNvSpPr>
            <a:spLocks noGrp="1"/>
          </p:cNvSpPr>
          <p:nvPr>
            <p:ph type="sldNum" sz="quarter" idx="3"/>
          </p:nvPr>
        </p:nvSpPr>
        <p:spPr>
          <a:xfrm>
            <a:off x="5265809" y="6658676"/>
            <a:ext cx="4028440" cy="350520"/>
          </a:xfrm>
          <a:prstGeom prst="rect">
            <a:avLst/>
          </a:prstGeom>
        </p:spPr>
        <p:txBody>
          <a:bodyPr vert="horz" lIns="92629" tIns="46314" rIns="92629" bIns="46314" rtlCol="0" anchor="b"/>
          <a:lstStyle>
            <a:lvl1pPr algn="r" eaLnBrk="1" fontAlgn="auto" hangingPunct="1">
              <a:spcBef>
                <a:spcPts val="0"/>
              </a:spcBef>
              <a:spcAft>
                <a:spcPts val="0"/>
              </a:spcAft>
              <a:buClrTx/>
              <a:buSzTx/>
              <a:buFontTx/>
              <a:buNone/>
              <a:defRPr sz="1200" b="0" u="none">
                <a:latin typeface="+mn-lt"/>
              </a:defRPr>
            </a:lvl1pPr>
          </a:lstStyle>
          <a:p>
            <a:pPr>
              <a:defRPr/>
            </a:pPr>
            <a:fld id="{B637341D-272B-4D4B-92D8-CC854A83C33E}" type="slidenum">
              <a:rPr lang="en-US"/>
              <a:pPr>
                <a:defRPr/>
              </a:pPr>
              <a:t>‹#›</a:t>
            </a:fld>
            <a:endParaRPr lang="en-US"/>
          </a:p>
        </p:txBody>
      </p:sp>
    </p:spTree>
    <p:extLst>
      <p:ext uri="{BB962C8B-B14F-4D97-AF65-F5344CB8AC3E}">
        <p14:creationId xmlns:p14="http://schemas.microsoft.com/office/powerpoint/2010/main" val="1205064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0520"/>
          </a:xfrm>
          <a:prstGeom prst="rect">
            <a:avLst/>
          </a:prstGeom>
        </p:spPr>
        <p:txBody>
          <a:bodyPr vert="horz" wrap="square" lIns="92629" tIns="46314" rIns="92629" bIns="46314" numCol="1" anchor="t" anchorCtr="0" compatLnSpc="1">
            <a:prstTxWarp prst="textNoShape">
              <a:avLst/>
            </a:prstTxWarp>
          </a:bodyPr>
          <a:lstStyle>
            <a:lvl1pPr eaLnBrk="1" hangingPunct="1">
              <a:spcBef>
                <a:spcPct val="0"/>
              </a:spcBef>
              <a:buClrTx/>
              <a:buSzTx/>
              <a:buFontTx/>
              <a:buNone/>
              <a:defRPr sz="1200" b="0" u="none">
                <a:latin typeface="Calibri" pitchFamily="34" charset="0"/>
              </a:defRPr>
            </a:lvl1pPr>
          </a:lstStyle>
          <a:p>
            <a:r>
              <a:rPr lang="en-US"/>
              <a:t>Plate Tectonics</a:t>
            </a:r>
          </a:p>
        </p:txBody>
      </p:sp>
      <p:sp>
        <p:nvSpPr>
          <p:cNvPr id="3" name="Date Placeholder 2"/>
          <p:cNvSpPr>
            <a:spLocks noGrp="1"/>
          </p:cNvSpPr>
          <p:nvPr>
            <p:ph type="dt" idx="1"/>
          </p:nvPr>
        </p:nvSpPr>
        <p:spPr>
          <a:xfrm>
            <a:off x="5265809" y="1"/>
            <a:ext cx="4028440" cy="350520"/>
          </a:xfrm>
          <a:prstGeom prst="rect">
            <a:avLst/>
          </a:prstGeom>
        </p:spPr>
        <p:txBody>
          <a:bodyPr vert="horz" lIns="92629" tIns="46314" rIns="92629" bIns="46314" rtlCol="0"/>
          <a:lstStyle>
            <a:lvl1pPr algn="r" eaLnBrk="1" fontAlgn="auto" hangingPunct="1">
              <a:spcBef>
                <a:spcPts val="0"/>
              </a:spcBef>
              <a:spcAft>
                <a:spcPts val="0"/>
              </a:spcAft>
              <a:buClrTx/>
              <a:buSzTx/>
              <a:buFontTx/>
              <a:buNone/>
              <a:defRPr sz="1200" b="0" u="none">
                <a:latin typeface="+mn-lt"/>
              </a:defRPr>
            </a:lvl1pPr>
          </a:lstStyle>
          <a:p>
            <a:pPr>
              <a:defRPr/>
            </a:pPr>
            <a:fld id="{940C74E8-B44E-4F2D-957E-29DD1D014F48}" type="datetimeFigureOut">
              <a:rPr lang="en-US"/>
              <a:pPr>
                <a:defRPr/>
              </a:pPr>
              <a:t>12/13/2019</a:t>
            </a:fld>
            <a:endParaRPr lang="en-US"/>
          </a:p>
        </p:txBody>
      </p:sp>
      <p:sp>
        <p:nvSpPr>
          <p:cNvPr id="4" name="Slide Image Placeholder 3"/>
          <p:cNvSpPr>
            <a:spLocks noGrp="1" noRot="1" noChangeAspect="1"/>
          </p:cNvSpPr>
          <p:nvPr>
            <p:ph type="sldImg" idx="2"/>
          </p:nvPr>
        </p:nvSpPr>
        <p:spPr>
          <a:xfrm>
            <a:off x="2897188" y="525463"/>
            <a:ext cx="3505200" cy="2628900"/>
          </a:xfrm>
          <a:prstGeom prst="rect">
            <a:avLst/>
          </a:prstGeom>
          <a:noFill/>
          <a:ln w="12700">
            <a:solidFill>
              <a:prstClr val="black"/>
            </a:solidFill>
          </a:ln>
        </p:spPr>
        <p:txBody>
          <a:bodyPr vert="horz" lIns="92629" tIns="46314" rIns="92629" bIns="46314" rtlCol="0" anchor="ctr"/>
          <a:lstStyle/>
          <a:p>
            <a:pPr lvl="0"/>
            <a:endParaRPr lang="en-US" noProof="0" smtClean="0"/>
          </a:p>
        </p:txBody>
      </p:sp>
      <p:sp>
        <p:nvSpPr>
          <p:cNvPr id="5" name="Notes Placeholder 4"/>
          <p:cNvSpPr>
            <a:spLocks noGrp="1"/>
          </p:cNvSpPr>
          <p:nvPr>
            <p:ph type="body" sz="quarter" idx="3"/>
          </p:nvPr>
        </p:nvSpPr>
        <p:spPr>
          <a:xfrm>
            <a:off x="929640" y="3330542"/>
            <a:ext cx="7437120" cy="3154680"/>
          </a:xfrm>
          <a:prstGeom prst="rect">
            <a:avLst/>
          </a:prstGeom>
        </p:spPr>
        <p:txBody>
          <a:bodyPr vert="horz" lIns="92629" tIns="46314" rIns="92629" bIns="463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658676"/>
            <a:ext cx="4028440" cy="350520"/>
          </a:xfrm>
          <a:prstGeom prst="rect">
            <a:avLst/>
          </a:prstGeom>
        </p:spPr>
        <p:txBody>
          <a:bodyPr vert="horz" wrap="square" lIns="92629" tIns="46314" rIns="92629" bIns="46314" numCol="1" anchor="b" anchorCtr="0" compatLnSpc="1">
            <a:prstTxWarp prst="textNoShape">
              <a:avLst/>
            </a:prstTxWarp>
          </a:bodyPr>
          <a:lstStyle>
            <a:lvl1pPr eaLnBrk="1" hangingPunct="1">
              <a:spcBef>
                <a:spcPct val="0"/>
              </a:spcBef>
              <a:buClrTx/>
              <a:buSzTx/>
              <a:buFontTx/>
              <a:buNone/>
              <a:defRPr sz="1200" b="0" u="none">
                <a:latin typeface="Calibri" pitchFamily="34" charset="0"/>
              </a:defRPr>
            </a:lvl1pPr>
          </a:lstStyle>
          <a:p>
            <a:endParaRPr lang="en-US"/>
          </a:p>
        </p:txBody>
      </p:sp>
      <p:sp>
        <p:nvSpPr>
          <p:cNvPr id="7" name="Slide Number Placeholder 6"/>
          <p:cNvSpPr>
            <a:spLocks noGrp="1"/>
          </p:cNvSpPr>
          <p:nvPr>
            <p:ph type="sldNum" sz="quarter" idx="5"/>
          </p:nvPr>
        </p:nvSpPr>
        <p:spPr>
          <a:xfrm>
            <a:off x="5265809" y="6658676"/>
            <a:ext cx="4028440" cy="350520"/>
          </a:xfrm>
          <a:prstGeom prst="rect">
            <a:avLst/>
          </a:prstGeom>
        </p:spPr>
        <p:txBody>
          <a:bodyPr vert="horz" lIns="92629" tIns="46314" rIns="92629" bIns="46314" rtlCol="0" anchor="b"/>
          <a:lstStyle>
            <a:lvl1pPr algn="r" eaLnBrk="1" fontAlgn="auto" hangingPunct="1">
              <a:spcBef>
                <a:spcPts val="0"/>
              </a:spcBef>
              <a:spcAft>
                <a:spcPts val="0"/>
              </a:spcAft>
              <a:buClrTx/>
              <a:buSzTx/>
              <a:buFontTx/>
              <a:buNone/>
              <a:defRPr sz="1200" b="0" u="none">
                <a:latin typeface="+mn-lt"/>
              </a:defRPr>
            </a:lvl1pPr>
          </a:lstStyle>
          <a:p>
            <a:pPr>
              <a:defRPr/>
            </a:pPr>
            <a:fld id="{91E2EDDB-B67C-42A7-AC12-76622AC7C954}" type="slidenum">
              <a:rPr lang="en-US"/>
              <a:pPr>
                <a:defRPr/>
              </a:pPr>
              <a:t>‹#›</a:t>
            </a:fld>
            <a:endParaRPr lang="en-US"/>
          </a:p>
        </p:txBody>
      </p:sp>
    </p:spTree>
    <p:extLst>
      <p:ext uri="{BB962C8B-B14F-4D97-AF65-F5344CB8AC3E}">
        <p14:creationId xmlns:p14="http://schemas.microsoft.com/office/powerpoint/2010/main" val="3306935282"/>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8473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1297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91856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08480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58142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11744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86911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585348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31772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953138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4296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33736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62916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634881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0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809527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002712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66311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12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771957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641180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19263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18436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50856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185825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988710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r>
              <a:rPr lang="en-US"/>
              <a:t>Plate Tectonics</a:t>
            </a:r>
          </a:p>
        </p:txBody>
      </p:sp>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DD132D-409C-4041-BED7-1807DB4B7AA4}" type="slidenum">
              <a:rPr lang="en-US" smtClean="0"/>
              <a:pPr fontAlgn="base">
                <a:spcBef>
                  <a:spcPct val="0"/>
                </a:spcBef>
                <a:spcAft>
                  <a:spcPct val="0"/>
                </a:spcAft>
                <a:defRPr/>
              </a:pPr>
              <a:t>35</a:t>
            </a:fld>
            <a:endParaRPr lang="en-US" smtClean="0"/>
          </a:p>
        </p:txBody>
      </p:sp>
      <p:sp>
        <p:nvSpPr>
          <p:cNvPr id="440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6" name="Rectangle 3"/>
          <p:cNvSpPr>
            <a:spLocks noGrp="1" noChangeArrowheads="1"/>
          </p:cNvSpPr>
          <p:nvPr>
            <p:ph type="body" idx="1"/>
          </p:nvPr>
        </p:nvSpPr>
        <p:spPr bwMode="auto">
          <a:xfrm>
            <a:off x="1239520" y="3330542"/>
            <a:ext cx="6817360" cy="31546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FontTx/>
              <a:buChar char="•"/>
            </a:pPr>
            <a:r>
              <a:rPr lang="en-US" smtClean="0"/>
              <a:t>Iceland is located right on top of a divergent boundary. In fact, the island exists because of this feature.</a:t>
            </a:r>
          </a:p>
          <a:p>
            <a:pPr eaLnBrk="1" hangingPunct="1">
              <a:spcBef>
                <a:spcPct val="0"/>
              </a:spcBef>
              <a:buFontTx/>
              <a:buChar char="•"/>
            </a:pPr>
            <a:r>
              <a:rPr lang="en-US" smtClean="0"/>
              <a:t>As the North American and Eurasian plates were pulled apart (see map) volcanic activity occurred along the cracks and fissures (see photographs). </a:t>
            </a:r>
          </a:p>
          <a:p>
            <a:pPr eaLnBrk="1" hangingPunct="1">
              <a:spcBef>
                <a:spcPct val="0"/>
              </a:spcBef>
              <a:buFontTx/>
              <a:buChar char="•"/>
            </a:pPr>
            <a:r>
              <a:rPr lang="en-US" smtClean="0"/>
              <a:t>With many eruptions over time the island grew out of the sea!</a:t>
            </a:r>
          </a:p>
          <a:p>
            <a:pPr eaLnBrk="1" hangingPunct="1">
              <a:spcBef>
                <a:spcPct val="0"/>
              </a:spcBef>
              <a:buFontTx/>
              <a:buChar char="•"/>
            </a:pPr>
            <a:endParaRPr lang="en-US" smtClean="0"/>
          </a:p>
          <a:p>
            <a:pPr eaLnBrk="1" hangingPunct="1">
              <a:spcBef>
                <a:spcPct val="0"/>
              </a:spcBef>
              <a:buFontTx/>
              <a:buChar char="•"/>
            </a:pPr>
            <a:r>
              <a:rPr lang="en-US" smtClean="0"/>
              <a:t>Question: Why don’t we have islands like Iceland where ever we get an Ocean Ridge?</a:t>
            </a:r>
          </a:p>
          <a:p>
            <a:pPr eaLnBrk="1" hangingPunct="1">
              <a:spcBef>
                <a:spcPct val="0"/>
              </a:spcBef>
              <a:buFontTx/>
              <a:buChar char="•"/>
            </a:pPr>
            <a:r>
              <a:rPr lang="en-US" smtClean="0"/>
              <a:t>Answer: Scientists believe that there is a large mantle plume (an upwelling of hot mantle material) located right underneath where Iceland has formed. This would mean that more material would be erupted in the Iceland area compared with if there was just the divergent boundary without the plume underneath it.</a:t>
            </a:r>
          </a:p>
        </p:txBody>
      </p:sp>
    </p:spTree>
    <p:extLst>
      <p:ext uri="{BB962C8B-B14F-4D97-AF65-F5344CB8AC3E}">
        <p14:creationId xmlns:p14="http://schemas.microsoft.com/office/powerpoint/2010/main" val="1197257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18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72757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r>
              <a:rPr lang="en-US"/>
              <a:t>Plate Tectonics</a:t>
            </a:r>
          </a:p>
        </p:txBody>
      </p:sp>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2B5ED3-2F9A-4AA8-AA52-F206D905D183}" type="slidenum">
              <a:rPr lang="en-US" smtClean="0"/>
              <a:pPr fontAlgn="base">
                <a:spcBef>
                  <a:spcPct val="0"/>
                </a:spcBef>
                <a:spcAft>
                  <a:spcPct val="0"/>
                </a:spcAft>
                <a:defRPr/>
              </a:pPr>
              <a:t>37</a:t>
            </a:fld>
            <a:endParaRPr lang="en-US" smtClean="0"/>
          </a:p>
        </p:txBody>
      </p:sp>
      <p:sp>
        <p:nvSpPr>
          <p:cNvPr id="450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60" name="Rectangle 3"/>
          <p:cNvSpPr>
            <a:spLocks noGrp="1" noChangeArrowheads="1"/>
          </p:cNvSpPr>
          <p:nvPr>
            <p:ph type="body" idx="1"/>
          </p:nvPr>
        </p:nvSpPr>
        <p:spPr bwMode="auto">
          <a:xfrm>
            <a:off x="1239520" y="3330542"/>
            <a:ext cx="6817360" cy="31546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Convergent boundaries are where the plates move towards each other.</a:t>
            </a:r>
          </a:p>
          <a:p>
            <a:pPr eaLnBrk="1" hangingPunct="1">
              <a:spcBef>
                <a:spcPct val="0"/>
              </a:spcBef>
            </a:pPr>
            <a:r>
              <a:rPr lang="en-US" smtClean="0"/>
              <a:t>There are three types of convergent boundary, each defined by what type of crust (continental or oceanic) is coming together.</a:t>
            </a:r>
          </a:p>
          <a:p>
            <a:pPr eaLnBrk="1" hangingPunct="1">
              <a:spcBef>
                <a:spcPct val="0"/>
              </a:spcBef>
            </a:pPr>
            <a:r>
              <a:rPr lang="en-US" smtClean="0"/>
              <a:t>Therefore we can have: continent-continent collision, continent-oceanic crust collision or ocean-ocean collision….</a:t>
            </a:r>
          </a:p>
        </p:txBody>
      </p:sp>
    </p:spTree>
    <p:extLst>
      <p:ext uri="{BB962C8B-B14F-4D97-AF65-F5344CB8AC3E}">
        <p14:creationId xmlns:p14="http://schemas.microsoft.com/office/powerpoint/2010/main" val="1623596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19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976060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20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900998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21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729920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22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8862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80946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r>
              <a:rPr lang="en-US"/>
              <a:t>Plate Tectonics</a:t>
            </a:r>
          </a:p>
        </p:txBody>
      </p:sp>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333872-7A5E-4023-BFF2-F4C10D057DD0}" type="slidenum">
              <a:rPr lang="en-US" smtClean="0"/>
              <a:pPr fontAlgn="base">
                <a:spcBef>
                  <a:spcPct val="0"/>
                </a:spcBef>
                <a:spcAft>
                  <a:spcPct val="0"/>
                </a:spcAft>
                <a:defRPr/>
              </a:pPr>
              <a:t>43</a:t>
            </a:fld>
            <a:endParaRPr lang="en-US" smtClean="0"/>
          </a:p>
        </p:txBody>
      </p:sp>
      <p:sp>
        <p:nvSpPr>
          <p:cNvPr id="460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xfrm>
            <a:off x="1239520" y="3330542"/>
            <a:ext cx="6817360" cy="31546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When two oceanic plates converge, because they are dense, one runs over the top of the other causing it to sink into the mantle and a subduction zone is formed.</a:t>
            </a:r>
          </a:p>
          <a:p>
            <a:pPr eaLnBrk="1" hangingPunct="1">
              <a:spcBef>
                <a:spcPct val="0"/>
              </a:spcBef>
            </a:pPr>
            <a:endParaRPr lang="en-US" smtClean="0"/>
          </a:p>
          <a:p>
            <a:pPr eaLnBrk="1" hangingPunct="1">
              <a:spcBef>
                <a:spcPct val="0"/>
              </a:spcBef>
            </a:pPr>
            <a:r>
              <a:rPr lang="en-US" smtClean="0"/>
              <a:t>The subducting plate is bent down into the mantle to form a deep depression in the seafloor called a trench.</a:t>
            </a:r>
          </a:p>
          <a:p>
            <a:pPr eaLnBrk="1" hangingPunct="1">
              <a:spcBef>
                <a:spcPct val="0"/>
              </a:spcBef>
            </a:pPr>
            <a:endParaRPr lang="en-US" smtClean="0"/>
          </a:p>
          <a:p>
            <a:pPr eaLnBrk="1" hangingPunct="1">
              <a:spcBef>
                <a:spcPct val="0"/>
              </a:spcBef>
            </a:pPr>
            <a:r>
              <a:rPr lang="en-US" smtClean="0"/>
              <a:t>Trenches are the deepest parts of the ocean and remain largely unexplored.</a:t>
            </a:r>
          </a:p>
        </p:txBody>
      </p:sp>
    </p:spTree>
    <p:extLst>
      <p:ext uri="{BB962C8B-B14F-4D97-AF65-F5344CB8AC3E}">
        <p14:creationId xmlns:p14="http://schemas.microsoft.com/office/powerpoint/2010/main" val="250674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568460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2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799255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475301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26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93994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35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80432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34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591966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43401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0142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96915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92830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r>
              <a:rPr lang="en-US"/>
              <a:t>Plate Tectonics</a:t>
            </a:r>
          </a:p>
        </p:txBody>
      </p:sp>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22A8A-0A27-4C7E-B163-81863E58BEE1}" type="slidenum">
              <a:rPr lang="en-US" smtClean="0"/>
              <a:pPr fontAlgn="base">
                <a:spcBef>
                  <a:spcPct val="0"/>
                </a:spcBef>
                <a:spcAft>
                  <a:spcPct val="0"/>
                </a:spcAft>
                <a:defRPr/>
              </a:pPr>
              <a:t>9</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black dots on this map of the world depict where earthquake activity is occurring. You can see that, as with volcanoes, the earthquakes are NOT randomly distributed around the globe. Instead they occur in linear patterns associated with plate boundaries.</a:t>
            </a:r>
          </a:p>
          <a:p>
            <a:pPr eaLnBrk="1" hangingPunct="1">
              <a:spcBef>
                <a:spcPct val="0"/>
              </a:spcBef>
            </a:pPr>
            <a:r>
              <a:rPr lang="en-US" smtClean="0"/>
              <a:t>(Note this diagram of earthquake distribution closely resembles the Pacific Ring of Fire distribution of volcanism).</a:t>
            </a:r>
          </a:p>
          <a:p>
            <a:pPr eaLnBrk="1" hangingPunct="1">
              <a:spcBef>
                <a:spcPct val="0"/>
              </a:spcBef>
            </a:pPr>
            <a:endParaRPr lang="en-US" smtClean="0"/>
          </a:p>
        </p:txBody>
      </p:sp>
    </p:spTree>
    <p:extLst>
      <p:ext uri="{BB962C8B-B14F-4D97-AF65-F5344CB8AC3E}">
        <p14:creationId xmlns:p14="http://schemas.microsoft.com/office/powerpoint/2010/main" val="38090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t>Plate Tectonics</a:t>
            </a:r>
          </a:p>
        </p:txBody>
      </p:sp>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7552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9E1922D6-6DD9-45FD-8A1D-CB08AC38C4AD}" type="datetimeFigureOut">
              <a:rPr lang="en-US"/>
              <a:pPr>
                <a:defRPr/>
              </a:pPr>
              <a:t>12/13/2019</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F9C84535-DD3B-4ADC-A63C-38EBD5180447}" type="slidenum">
              <a:rPr lang="en-US"/>
              <a:pPr>
                <a:defRPr/>
              </a:pPr>
              <a:t>‹#›</a:t>
            </a:fld>
            <a:endParaRPr lang="en-US"/>
          </a:p>
        </p:txBody>
      </p:sp>
    </p:spTree>
    <p:extLst>
      <p:ext uri="{BB962C8B-B14F-4D97-AF65-F5344CB8AC3E}">
        <p14:creationId xmlns:p14="http://schemas.microsoft.com/office/powerpoint/2010/main" val="33393021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2D8AA03-10B1-409D-AE94-04DB00B81BD3}" type="datetimeFigureOut">
              <a:rPr lang="en-US"/>
              <a:pPr>
                <a:defRPr/>
              </a:pPr>
              <a:t>12/13/2019</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pPr>
              <a:defRPr/>
            </a:pPr>
            <a:fld id="{0C1DAB21-3701-47C5-B45F-E9342907C883}" type="slidenum">
              <a:rPr lang="en-US"/>
              <a:pPr>
                <a:defRPr/>
              </a:pPr>
              <a:t>‹#›</a:t>
            </a:fld>
            <a:endParaRPr lang="en-US"/>
          </a:p>
        </p:txBody>
      </p:sp>
    </p:spTree>
    <p:extLst>
      <p:ext uri="{BB962C8B-B14F-4D97-AF65-F5344CB8AC3E}">
        <p14:creationId xmlns:p14="http://schemas.microsoft.com/office/powerpoint/2010/main" val="380350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0987B6A-7D5D-4518-85E9-78DCB9252D8A}" type="datetimeFigureOut">
              <a:rPr lang="en-US"/>
              <a:pPr>
                <a:defRPr/>
              </a:pPr>
              <a:t>12/13/2019</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pPr>
              <a:defRPr/>
            </a:pPr>
            <a:fld id="{A054FDB4-1279-4269-A750-B5A6334B32A7}" type="slidenum">
              <a:rPr lang="en-US"/>
              <a:pPr>
                <a:defRPr/>
              </a:pPr>
              <a:t>‹#›</a:t>
            </a:fld>
            <a:endParaRPr lang="en-US"/>
          </a:p>
        </p:txBody>
      </p:sp>
    </p:spTree>
    <p:extLst>
      <p:ext uri="{BB962C8B-B14F-4D97-AF65-F5344CB8AC3E}">
        <p14:creationId xmlns:p14="http://schemas.microsoft.com/office/powerpoint/2010/main" val="292469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AAE98CD1-F35A-4D27-9A01-5C73C750FA76}" type="datetimeFigureOut">
              <a:rPr lang="en-US"/>
              <a:pPr>
                <a:defRPr/>
              </a:pPr>
              <a:t>12/13/2019</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1A515DA0-5F68-469E-94B4-B6D79432F1CB}" type="slidenum">
              <a:rPr lang="en-US"/>
              <a:pPr>
                <a:defRPr/>
              </a:pPr>
              <a:t>‹#›</a:t>
            </a:fld>
            <a:endParaRPr lang="en-US"/>
          </a:p>
        </p:txBody>
      </p:sp>
      <p:sp>
        <p:nvSpPr>
          <p:cNvPr id="6" name="Footer Placeholder 9"/>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98864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58AD6B68-66C9-44AE-AE42-FE1B7A0BE40C}" type="datetimeFigureOut">
              <a:rPr lang="en-US"/>
              <a:pPr>
                <a:defRPr/>
              </a:pPr>
              <a:t>12/13/2019</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F387CB44-687D-4504-9889-EF6E8056BDA8}" type="slidenum">
              <a:rPr lang="en-US"/>
              <a:pPr>
                <a:defRPr/>
              </a:pPr>
              <a:t>‹#›</a:t>
            </a:fld>
            <a:endParaRPr lang="en-US"/>
          </a:p>
        </p:txBody>
      </p:sp>
    </p:spTree>
    <p:extLst>
      <p:ext uri="{BB962C8B-B14F-4D97-AF65-F5344CB8AC3E}">
        <p14:creationId xmlns:p14="http://schemas.microsoft.com/office/powerpoint/2010/main" val="3604391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48F3C7C-068C-406F-9D11-1FAE43201828}" type="datetimeFigureOut">
              <a:rPr lang="en-US"/>
              <a:pPr>
                <a:defRPr/>
              </a:pPr>
              <a:t>12/13/2019</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pPr>
              <a:defRPr/>
            </a:pPr>
            <a:fld id="{9C72496A-9E86-4CF2-B477-4A98991863B5}" type="slidenum">
              <a:rPr lang="en-US"/>
              <a:pPr>
                <a:defRPr/>
              </a:pPr>
              <a:t>‹#›</a:t>
            </a:fld>
            <a:endParaRPr lang="en-US"/>
          </a:p>
        </p:txBody>
      </p:sp>
    </p:spTree>
    <p:extLst>
      <p:ext uri="{BB962C8B-B14F-4D97-AF65-F5344CB8AC3E}">
        <p14:creationId xmlns:p14="http://schemas.microsoft.com/office/powerpoint/2010/main" val="120532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612CAF6F-CE24-4987-8F6A-7137CB1E7BD1}" type="datetimeFigureOut">
              <a:rPr lang="en-US"/>
              <a:pPr>
                <a:defRPr/>
              </a:pPr>
              <a:t>12/13/2019</a:t>
            </a:fld>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22"/>
          <p:cNvSpPr>
            <a:spLocks noGrp="1"/>
          </p:cNvSpPr>
          <p:nvPr>
            <p:ph type="sldNum" sz="quarter" idx="12"/>
          </p:nvPr>
        </p:nvSpPr>
        <p:spPr/>
        <p:txBody>
          <a:bodyPr/>
          <a:lstStyle>
            <a:lvl1pPr>
              <a:defRPr/>
            </a:lvl1pPr>
          </a:lstStyle>
          <a:p>
            <a:pPr>
              <a:defRPr/>
            </a:pPr>
            <a:fld id="{BE9D1AA6-DBA5-40F6-A9FD-71EA6BC5EFB1}" type="slidenum">
              <a:rPr lang="en-US"/>
              <a:pPr>
                <a:defRPr/>
              </a:pPr>
              <a:t>‹#›</a:t>
            </a:fld>
            <a:endParaRPr lang="en-US"/>
          </a:p>
        </p:txBody>
      </p:sp>
    </p:spTree>
    <p:extLst>
      <p:ext uri="{BB962C8B-B14F-4D97-AF65-F5344CB8AC3E}">
        <p14:creationId xmlns:p14="http://schemas.microsoft.com/office/powerpoint/2010/main" val="215567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B7B8C4E7-1280-4B1E-8A21-AAF85924D2BC}" type="datetimeFigureOut">
              <a:rPr lang="en-US"/>
              <a:pPr>
                <a:defRPr/>
              </a:pPr>
              <a:t>12/13/2019</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DC194D38-19E9-4094-B336-9DF15A85932B}" type="slidenum">
              <a:rPr lang="en-US"/>
              <a:pPr>
                <a:defRPr/>
              </a:pPr>
              <a:t>‹#›</a:t>
            </a:fld>
            <a:endParaRPr lang="en-US"/>
          </a:p>
        </p:txBody>
      </p:sp>
      <p:sp>
        <p:nvSpPr>
          <p:cNvPr id="5" name="Footer Placeholder 7"/>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79753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BB714BD-43BE-4F94-A7AD-34FEFE4DA5A0}" type="datetimeFigureOut">
              <a:rPr lang="en-US"/>
              <a:pPr>
                <a:defRPr/>
              </a:pPr>
              <a:t>12/13/2019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22"/>
          <p:cNvSpPr>
            <a:spLocks noGrp="1"/>
          </p:cNvSpPr>
          <p:nvPr>
            <p:ph type="sldNum" sz="quarter" idx="12"/>
          </p:nvPr>
        </p:nvSpPr>
        <p:spPr/>
        <p:txBody>
          <a:bodyPr/>
          <a:lstStyle>
            <a:lvl1pPr>
              <a:defRPr/>
            </a:lvl1pPr>
          </a:lstStyle>
          <a:p>
            <a:pPr>
              <a:defRPr/>
            </a:pPr>
            <a:fld id="{DFC2C437-5C66-4CFA-8FB0-A64B84DB5B93}" type="slidenum">
              <a:rPr lang="en-US"/>
              <a:pPr>
                <a:defRPr/>
              </a:pPr>
              <a:t>‹#›</a:t>
            </a:fld>
            <a:endParaRPr lang="en-US"/>
          </a:p>
        </p:txBody>
      </p:sp>
    </p:spTree>
    <p:extLst>
      <p:ext uri="{BB962C8B-B14F-4D97-AF65-F5344CB8AC3E}">
        <p14:creationId xmlns:p14="http://schemas.microsoft.com/office/powerpoint/2010/main" val="68795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dirty="0">
              <a:latin typeface="+mn-lt"/>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dirty="0">
              <a:latin typeface="+mn-lt"/>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dirty="0">
              <a:latin typeface="+mn-lt"/>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39D1085C-C0D0-44CF-9B7C-2F9A9516816D}" type="datetimeFigureOut">
              <a:rPr lang="en-US"/>
              <a:pPr>
                <a:defRPr/>
              </a:pPr>
              <a:t>12/13/2019</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070951B2-9A25-47C4-B655-5F7D7FC8700E}" type="slidenum">
              <a:rPr lang="en-US"/>
              <a:pPr>
                <a:defRPr/>
              </a:pPr>
              <a:t>‹#›</a:t>
            </a:fld>
            <a:endParaRPr lang="en-US"/>
          </a:p>
        </p:txBody>
      </p:sp>
      <p:sp>
        <p:nvSpPr>
          <p:cNvPr id="14" name="Footer Placeholder 22"/>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46555585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dirty="0">
              <a:latin typeface="+mn-lt"/>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512150F0-371F-408F-A804-CAE461CAE1BB}" type="datetimeFigureOut">
              <a:rPr lang="en-US"/>
              <a:pPr>
                <a:defRPr/>
              </a:pPr>
              <a:t>12/13/2019</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649645A4-D5F2-499A-8398-91DC9FC5DBC0}" type="slidenum">
              <a:rPr lang="en-US"/>
              <a:pPr>
                <a:defRPr/>
              </a:pPr>
              <a:t>‹#›</a:t>
            </a:fld>
            <a:endParaRPr lang="en-US"/>
          </a:p>
        </p:txBody>
      </p:sp>
      <p:sp>
        <p:nvSpPr>
          <p:cNvPr id="14" name="Footer Placeholder 20"/>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43873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buClrTx/>
              <a:buSzTx/>
              <a:buFontTx/>
              <a:buNone/>
              <a:defRPr kumimoji="0" sz="1200" b="0" u="none">
                <a:solidFill>
                  <a:schemeClr val="tx2"/>
                </a:solidFill>
                <a:latin typeface="+mn-lt"/>
              </a:defRPr>
            </a:lvl1pPr>
          </a:lstStyle>
          <a:p>
            <a:pPr>
              <a:defRPr/>
            </a:pPr>
            <a:fld id="{4715AC5D-BD02-4CBD-A1DF-136A6B12087C}" type="datetimeFigureOut">
              <a:rPr lang="en-US"/>
              <a:pPr>
                <a:defRPr/>
              </a:pPr>
              <a:t>12/13/2019</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buClrTx/>
              <a:buSzTx/>
              <a:buFontTx/>
              <a:buNone/>
              <a:defRPr sz="1200" b="0" u="none">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1" fontAlgn="auto" hangingPunct="1">
              <a:spcBef>
                <a:spcPts val="0"/>
              </a:spcBef>
              <a:spcAft>
                <a:spcPts val="0"/>
              </a:spcAft>
              <a:buClrTx/>
              <a:buSzTx/>
              <a:buFontTx/>
              <a:buNone/>
              <a:defRPr/>
            </a:pPr>
            <a:endParaRPr lang="en-US" sz="1800" b="0" u="none">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SzTx/>
              <a:buFontTx/>
              <a:buNone/>
              <a:defRPr/>
            </a:pPr>
            <a:endParaRPr lang="en-US" sz="1800" b="0" u="none"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buClrTx/>
              <a:buSzTx/>
              <a:buFontTx/>
              <a:buNone/>
              <a:defRPr kumimoji="0" sz="1400" b="1" u="none">
                <a:solidFill>
                  <a:srgbClr val="FFFFFF"/>
                </a:solidFill>
                <a:latin typeface="+mn-lt"/>
              </a:defRPr>
            </a:lvl1pPr>
          </a:lstStyle>
          <a:p>
            <a:pPr>
              <a:defRPr/>
            </a:pPr>
            <a:fld id="{59E684DF-224B-4D5B-A46F-8A2B5D21C0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47" r:id="rId4"/>
    <p:sldLayoutId id="2147483746" r:id="rId5"/>
    <p:sldLayoutId id="2147483751" r:id="rId6"/>
    <p:sldLayoutId id="2147483745" r:id="rId7"/>
    <p:sldLayoutId id="2147483752" r:id="rId8"/>
    <p:sldLayoutId id="2147483753" r:id="rId9"/>
    <p:sldLayoutId id="2147483744" r:id="rId10"/>
    <p:sldLayoutId id="214748374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schooldata.lhric.org/Grades/GRD00053_02.aspx?Merged=&amp;CRSECLASS_PK=8661&amp;SCHL_YEAR=21&amp;CMTID=9064&amp;STAFFID=719&amp;PERIOD_NUMB=3&amp;GB_MTOD=&amp;CRSEID=73946&amp;Date=04/30/2015&amp;CourseClassId=8661&amp;SCHL_PK=4104&amp;hdnmp=519&amp;MINI=0&amp;NOMARKS=0&amp;SCHLTYP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hmxearthscience.com/Warehouse/geology/plate_tectonics/animations/Continental%20Drift#1.sw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ohs.slcusd.org/pages/teachers/rhamley/GlacialFit2.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slohs.slcusd.org/pages/teachers/rhamley/RockFit2.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hmxearthscience.com/Warehouse/geology/plate_tectonics/animations/Convection3.sw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www.youtube.com/watch?v=ryrXAGY1dmE&amp;safety_mode=true&amp;persist_safety_mode=1&amp;safe=activ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hmxearthscience.com/Warehouse/geology/plate_tectonics/animations/Age%20of%20Seafloor.sw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hyperlink" Target="http://hmxearthscience.com/Warehouse/geology/plate_tectonics/animations/Reversal%20of%20Magnetic%20Polarity.sw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hmxearthscience.com/Warehouse/geology/plate_tectonics/animations/Basic%20Plate%20Boundaries%20#2.sw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hyperlink" Target="//upload.wikimedia.org/wikipedia/commons/c/c4/Peru-Chile_trench.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48.xml.rels><?xml version="1.0" encoding="UTF-8" standalone="yes"?>
<Relationships xmlns="http://schemas.openxmlformats.org/package/2006/relationships"><Relationship Id="rId3" Type="http://schemas.openxmlformats.org/officeDocument/2006/relationships/hyperlink" Target="http://hmxearthscience.com/Warehouse/geology/plate_tectonics/animations/hotspot%202.sw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pbs.org/wnet/nature/lessons/feeling-hot-hot-hot/video-segments/1533/" TargetMode="External"/><Relationship Id="rId5" Type="http://schemas.openxmlformats.org/officeDocument/2006/relationships/image" Target="../media/image63.jpe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www.google.com/url?sa=i&amp;rct=j&amp;q=fossils+in+catskills&amp;source=images&amp;cd=&amp;cad=rja&amp;docid=uMXpQ7xqVP24EM&amp;tbnid=Xdu2wXQ9Sg3UKM:&amp;ved=0CAUQjRw&amp;url=http://artandfossils.wordpress.com/tag/catskills/&amp;ei=DzdxUeLWDcLl4AOg-YCICw&amp;bvm=bv.45373924,d.dmg&amp;psig=AFQjCNGKjFaPyn6qxVJ1sB8W9mqW2R_z4g&amp;ust=136646053408207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55975"/>
            <a:ext cx="8763000" cy="1673225"/>
          </a:xfrm>
        </p:spPr>
        <p:txBody>
          <a:bodyPr>
            <a:noAutofit/>
          </a:bodyPr>
          <a:lstStyle/>
          <a:p>
            <a:pPr eaLnBrk="1" fontAlgn="auto" hangingPunct="1">
              <a:spcAft>
                <a:spcPts val="0"/>
              </a:spcAft>
              <a:defRPr/>
            </a:pPr>
            <a:r>
              <a:rPr lang="en-US" sz="4400" dirty="0" smtClean="0"/>
              <a:t>Unit:</a:t>
            </a:r>
            <a:br>
              <a:rPr lang="en-US" sz="4400" dirty="0" smtClean="0"/>
            </a:br>
            <a:r>
              <a:rPr lang="en-US" sz="4400" dirty="0" smtClean="0"/>
              <a:t>The Dynamic Crust</a:t>
            </a:r>
            <a:br>
              <a:rPr lang="en-US" sz="4400" dirty="0" smtClean="0"/>
            </a:br>
            <a:r>
              <a:rPr lang="en-US" sz="4400" dirty="0" smtClean="0"/>
              <a:t>(Evidence for the ground in motion)</a:t>
            </a:r>
            <a:endParaRPr lang="en-US" sz="4400" dirty="0"/>
          </a:p>
        </p:txBody>
      </p:sp>
      <p:sp>
        <p:nvSpPr>
          <p:cNvPr id="8195" name="Subtitle 2"/>
          <p:cNvSpPr>
            <a:spLocks noGrp="1"/>
          </p:cNvSpPr>
          <p:nvPr>
            <p:ph type="subTitle" idx="1"/>
          </p:nvPr>
        </p:nvSpPr>
        <p:spPr>
          <a:xfrm>
            <a:off x="2286000" y="5003800"/>
            <a:ext cx="6172200" cy="1371600"/>
          </a:xfrm>
        </p:spPr>
        <p:txBody>
          <a:bodyPr/>
          <a:lstStyle/>
          <a:p>
            <a:pPr eaLnBrk="1" hangingPunct="1"/>
            <a:r>
              <a:rPr lang="en-US" sz="3600" smtClean="0"/>
              <a:t>Part I</a:t>
            </a:r>
          </a:p>
          <a:p>
            <a:pPr eaLnBrk="1" hangingPunct="1"/>
            <a:r>
              <a:rPr lang="en-US" sz="3600" smtClean="0"/>
              <a:t>Plate Tectonics and </a:t>
            </a:r>
          </a:p>
          <a:p>
            <a:pPr eaLnBrk="1" hangingPunct="1"/>
            <a:r>
              <a:rPr lang="en-US" sz="3600" smtClean="0"/>
              <a:t>Continental Drift Theory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524000"/>
          </a:xfrm>
        </p:spPr>
        <p:txBody>
          <a:bodyPr>
            <a:normAutofit fontScale="90000"/>
          </a:bodyPr>
          <a:lstStyle/>
          <a:p>
            <a:pPr eaLnBrk="1" fontAlgn="auto" hangingPunct="1">
              <a:spcAft>
                <a:spcPts val="0"/>
              </a:spcAft>
              <a:defRPr/>
            </a:pPr>
            <a:r>
              <a:rPr lang="en-US" b="1" dirty="0" smtClean="0"/>
              <a:t>The Continents were not always in the same Locations as they are today</a:t>
            </a:r>
            <a:br>
              <a:rPr lang="en-US" b="1" dirty="0" smtClean="0"/>
            </a:br>
            <a:r>
              <a:rPr lang="en-US" b="1" dirty="0" smtClean="0"/>
              <a:t/>
            </a:r>
            <a:br>
              <a:rPr lang="en-US" b="1" dirty="0" smtClean="0"/>
            </a:br>
            <a:r>
              <a:rPr lang="en-US" b="1" dirty="0" smtClean="0">
                <a:hlinkClick r:id="rId3"/>
              </a:rPr>
              <a:t>Alfred Wegner and Continental Drift Video (8)</a:t>
            </a:r>
            <a:r>
              <a:rPr lang="en-US" dirty="0" smtClean="0"/>
              <a:t/>
            </a:r>
            <a:br>
              <a:rPr lang="en-US" dirty="0" smtClean="0"/>
            </a:br>
            <a:endParaRPr lang="en-US" dirty="0"/>
          </a:p>
        </p:txBody>
      </p:sp>
      <p:sp>
        <p:nvSpPr>
          <p:cNvPr id="17411" name="Content Placeholder 2"/>
          <p:cNvSpPr>
            <a:spLocks noGrp="1"/>
          </p:cNvSpPr>
          <p:nvPr>
            <p:ph sz="quarter" idx="1"/>
          </p:nvPr>
        </p:nvSpPr>
        <p:spPr>
          <a:xfrm>
            <a:off x="457200" y="1600199"/>
            <a:ext cx="7924800" cy="2382837"/>
          </a:xfrm>
        </p:spPr>
        <p:txBody>
          <a:bodyPr/>
          <a:lstStyle/>
          <a:p>
            <a:pPr eaLnBrk="1" hangingPunct="1"/>
            <a:r>
              <a:rPr lang="en-US" sz="2800" dirty="0" smtClean="0"/>
              <a:t>In 1912 Alfred Wegner proposed the</a:t>
            </a:r>
            <a:r>
              <a:rPr lang="en-US" sz="2800" u="sng" dirty="0" smtClean="0"/>
              <a:t> </a:t>
            </a:r>
            <a:r>
              <a:rPr lang="en-US" sz="2800" i="1" u="sng" dirty="0" smtClean="0"/>
              <a:t>Continental Drift Hypothesis</a:t>
            </a:r>
          </a:p>
          <a:p>
            <a:pPr lvl="1" eaLnBrk="1" hangingPunct="1"/>
            <a:r>
              <a:rPr lang="en-US" sz="2400" i="1" dirty="0" smtClean="0"/>
              <a:t>He suggested that the continents fit together like a jig-saw puzzle and once formed a super-continent called </a:t>
            </a:r>
            <a:r>
              <a:rPr lang="en-US" sz="2400" b="1" i="1" u="sng" dirty="0" smtClean="0">
                <a:solidFill>
                  <a:srgbClr val="FF0000"/>
                </a:solidFill>
              </a:rPr>
              <a:t>PANGAEA</a:t>
            </a:r>
          </a:p>
        </p:txBody>
      </p:sp>
      <p:pic>
        <p:nvPicPr>
          <p:cNvPr id="17412" name="Picture 2" descr="http://2.bp.blogspot.com/_Rd-gFBMBPZk/SYKECAodcgI/AAAAAAAAABg/cwa1Hz_rJRE/s400/pangaea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983037"/>
            <a:ext cx="28956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769864"/>
          </a:xfrm>
          <a:prstGeom prst="rect">
            <a:avLst/>
          </a:prstGeom>
        </p:spPr>
      </p:pic>
    </p:spTree>
    <p:extLst>
      <p:ext uri="{BB962C8B-B14F-4D97-AF65-F5344CB8AC3E}">
        <p14:creationId xmlns:p14="http://schemas.microsoft.com/office/powerpoint/2010/main" val="3447934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mail.colonial.net/~hkaiter/Aaa_web_images2012/pangea-continental-drif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2088"/>
            <a:ext cx="6019800" cy="666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77000" y="1676400"/>
            <a:ext cx="2286000" cy="1569660"/>
          </a:xfrm>
          <a:prstGeom prst="rect">
            <a:avLst/>
          </a:prstGeom>
          <a:noFill/>
        </p:spPr>
        <p:txBody>
          <a:bodyPr wrap="square" rtlCol="0">
            <a:spAutoFit/>
          </a:bodyPr>
          <a:lstStyle/>
          <a:p>
            <a:r>
              <a:rPr lang="en-US" sz="2400" dirty="0" smtClean="0">
                <a:hlinkClick r:id="rId4"/>
              </a:rPr>
              <a:t>click here for drifting continents animation</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38200"/>
          </a:xfrm>
        </p:spPr>
        <p:txBody>
          <a:bodyPr>
            <a:normAutofit fontScale="90000"/>
          </a:bodyPr>
          <a:lstStyle/>
          <a:p>
            <a:pPr eaLnBrk="1" fontAlgn="auto" hangingPunct="1">
              <a:spcAft>
                <a:spcPts val="0"/>
              </a:spcAft>
              <a:defRPr/>
            </a:pPr>
            <a:r>
              <a:rPr lang="en-US" dirty="0" smtClean="0"/>
              <a:t>Contributing evidence to continental drift:</a:t>
            </a:r>
            <a:endParaRPr lang="en-US" dirty="0"/>
          </a:p>
        </p:txBody>
      </p:sp>
      <p:sp>
        <p:nvSpPr>
          <p:cNvPr id="19459" name="Content Placeholder 2"/>
          <p:cNvSpPr>
            <a:spLocks noGrp="1"/>
          </p:cNvSpPr>
          <p:nvPr>
            <p:ph sz="quarter" idx="1"/>
          </p:nvPr>
        </p:nvSpPr>
        <p:spPr>
          <a:xfrm>
            <a:off x="228600" y="762000"/>
            <a:ext cx="8915400" cy="1447800"/>
          </a:xfrm>
        </p:spPr>
        <p:txBody>
          <a:bodyPr/>
          <a:lstStyle/>
          <a:p>
            <a:pPr eaLnBrk="1" hangingPunct="1"/>
            <a:r>
              <a:rPr lang="en-US" sz="2800" dirty="0" smtClean="0"/>
              <a:t>1</a:t>
            </a:r>
            <a:r>
              <a:rPr lang="en-US" sz="3200" dirty="0" smtClean="0"/>
              <a:t>.) </a:t>
            </a:r>
            <a:r>
              <a:rPr lang="en-US" sz="3200" u="sng" dirty="0" smtClean="0">
                <a:solidFill>
                  <a:srgbClr val="FF0000"/>
                </a:solidFill>
              </a:rPr>
              <a:t>Fossils</a:t>
            </a:r>
            <a:r>
              <a:rPr lang="en-US" sz="3200" dirty="0" smtClean="0">
                <a:solidFill>
                  <a:srgbClr val="FF0000"/>
                </a:solidFill>
              </a:rPr>
              <a:t>- the distribution of land and </a:t>
            </a:r>
            <a:r>
              <a:rPr lang="en-US" sz="3200" dirty="0" smtClean="0">
                <a:solidFill>
                  <a:srgbClr val="FF0000"/>
                </a:solidFill>
              </a:rPr>
              <a:t>plant </a:t>
            </a:r>
            <a:r>
              <a:rPr lang="en-US" sz="3200" dirty="0" smtClean="0">
                <a:solidFill>
                  <a:srgbClr val="FF0000"/>
                </a:solidFill>
              </a:rPr>
              <a:t>fossils matched on </a:t>
            </a:r>
            <a:r>
              <a:rPr lang="en-US" sz="3200" dirty="0" smtClean="0">
                <a:solidFill>
                  <a:srgbClr val="FF0000"/>
                </a:solidFill>
              </a:rPr>
              <a:t>the continents that are very far apart today</a:t>
            </a:r>
            <a:endParaRPr lang="en-US" sz="3200" dirty="0" smtClean="0">
              <a:solidFill>
                <a:srgbClr val="FF0000"/>
              </a:solidFill>
            </a:endParaRPr>
          </a:p>
        </p:txBody>
      </p:sp>
      <p:pic>
        <p:nvPicPr>
          <p:cNvPr id="19462" name="Picture 6" descr="USGSDynamicEarthfoss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17683"/>
            <a:ext cx="6553200" cy="470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cap="none" smtClean="0"/>
              <a:t>2.) Paleo climate Data:  </a:t>
            </a:r>
            <a:br>
              <a:rPr lang="en-US" cap="none" smtClean="0"/>
            </a:br>
            <a:r>
              <a:rPr lang="en-US" cap="none" smtClean="0"/>
              <a:t>“Paleo” means PAST</a:t>
            </a:r>
          </a:p>
        </p:txBody>
      </p:sp>
      <p:sp>
        <p:nvSpPr>
          <p:cNvPr id="20483" name="Content Placeholder 2"/>
          <p:cNvSpPr>
            <a:spLocks noGrp="1"/>
          </p:cNvSpPr>
          <p:nvPr>
            <p:ph sz="quarter" idx="1"/>
          </p:nvPr>
        </p:nvSpPr>
        <p:spPr>
          <a:xfrm>
            <a:off x="0" y="1295400"/>
            <a:ext cx="3352800" cy="5562600"/>
          </a:xfrm>
        </p:spPr>
        <p:txBody>
          <a:bodyPr/>
          <a:lstStyle/>
          <a:p>
            <a:pPr eaLnBrk="1" hangingPunct="1"/>
            <a:endParaRPr lang="en-US" dirty="0" smtClean="0"/>
          </a:p>
          <a:p>
            <a:pPr marL="0" indent="0" eaLnBrk="1" hangingPunct="1">
              <a:buNone/>
            </a:pPr>
            <a:r>
              <a:rPr lang="en-US" sz="2800" dirty="0" smtClean="0">
                <a:solidFill>
                  <a:srgbClr val="FF0000"/>
                </a:solidFill>
              </a:rPr>
              <a:t>Coal </a:t>
            </a:r>
            <a:r>
              <a:rPr lang="en-US" sz="2800" dirty="0" smtClean="0">
                <a:solidFill>
                  <a:srgbClr val="FF0000"/>
                </a:solidFill>
              </a:rPr>
              <a:t>was found in areas today with </a:t>
            </a:r>
            <a:r>
              <a:rPr lang="en-US" sz="2800" dirty="0" smtClean="0">
                <a:solidFill>
                  <a:srgbClr val="FF0000"/>
                </a:solidFill>
              </a:rPr>
              <a:t>cool</a:t>
            </a:r>
            <a:r>
              <a:rPr lang="en-US" sz="2800" dirty="0" smtClean="0">
                <a:solidFill>
                  <a:srgbClr val="FF0000"/>
                </a:solidFill>
              </a:rPr>
              <a:t> climates </a:t>
            </a:r>
            <a:r>
              <a:rPr lang="en-US" sz="2800" dirty="0">
                <a:solidFill>
                  <a:srgbClr val="FF0000"/>
                </a:solidFill>
              </a:rPr>
              <a:t> </a:t>
            </a:r>
            <a:r>
              <a:rPr lang="en-US" sz="2800" dirty="0" smtClean="0">
                <a:solidFill>
                  <a:srgbClr val="FF0000"/>
                </a:solidFill>
              </a:rPr>
              <a:t>(</a:t>
            </a:r>
            <a:r>
              <a:rPr lang="en-US" sz="2800" dirty="0" err="1" smtClean="0">
                <a:solidFill>
                  <a:srgbClr val="FF0000"/>
                </a:solidFill>
              </a:rPr>
              <a:t>ie</a:t>
            </a:r>
            <a:r>
              <a:rPr lang="en-US" sz="2800" dirty="0" smtClean="0">
                <a:solidFill>
                  <a:srgbClr val="FF0000"/>
                </a:solidFill>
              </a:rPr>
              <a:t>: Pennsylvania)</a:t>
            </a:r>
            <a:endParaRPr lang="en-US" sz="2800" dirty="0" smtClean="0">
              <a:solidFill>
                <a:srgbClr val="FF0000"/>
              </a:solidFill>
            </a:endParaRPr>
          </a:p>
          <a:p>
            <a:pPr marL="0" indent="0" eaLnBrk="1" hangingPunct="1">
              <a:buNone/>
            </a:pPr>
            <a:r>
              <a:rPr lang="en-US" sz="2800" dirty="0" smtClean="0">
                <a:solidFill>
                  <a:srgbClr val="FF0000"/>
                </a:solidFill>
              </a:rPr>
              <a:t>coal is only formed in areas with moist and warm conditions </a:t>
            </a:r>
            <a:r>
              <a:rPr lang="en-US" sz="2800" dirty="0">
                <a:solidFill>
                  <a:srgbClr val="FF0000"/>
                </a:solidFill>
              </a:rPr>
              <a:t>!</a:t>
            </a:r>
            <a:endParaRPr lang="en-US" sz="2800" dirty="0" smtClean="0">
              <a:solidFill>
                <a:srgbClr val="FF0000"/>
              </a:solidFill>
            </a:endParaRPr>
          </a:p>
        </p:txBody>
      </p:sp>
      <p:pic>
        <p:nvPicPr>
          <p:cNvPr id="20485" name="Picture 5" descr="E12C2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973" y="1981200"/>
            <a:ext cx="5973027"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85800"/>
          </a:xfrm>
        </p:spPr>
        <p:txBody>
          <a:bodyPr wrap="square" lIns="91440" tIns="45720" rIns="91440" bIns="45720" numCol="1" anchorCtr="0" compatLnSpc="1">
            <a:prstTxWarp prst="textNoShape">
              <a:avLst/>
            </a:prstTxWarp>
          </a:bodyPr>
          <a:lstStyle/>
          <a:p>
            <a:pPr eaLnBrk="1" hangingPunct="1"/>
            <a:r>
              <a:rPr lang="en-US" cap="none" dirty="0" smtClean="0"/>
              <a:t>EVIDENCE FOR GLACIATION</a:t>
            </a:r>
          </a:p>
        </p:txBody>
      </p:sp>
      <p:sp>
        <p:nvSpPr>
          <p:cNvPr id="24579" name="Content Placeholder 2"/>
          <p:cNvSpPr>
            <a:spLocks noGrp="1"/>
          </p:cNvSpPr>
          <p:nvPr>
            <p:ph sz="quarter" idx="1"/>
          </p:nvPr>
        </p:nvSpPr>
        <p:spPr>
          <a:xfrm>
            <a:off x="381000" y="914400"/>
            <a:ext cx="3581400" cy="5257800"/>
          </a:xfrm>
        </p:spPr>
        <p:txBody>
          <a:bodyPr/>
          <a:lstStyle/>
          <a:p>
            <a:pPr eaLnBrk="1" hangingPunct="1"/>
            <a:r>
              <a:rPr lang="en-US" sz="2800" dirty="0" smtClean="0"/>
              <a:t>-</a:t>
            </a:r>
            <a:r>
              <a:rPr lang="en-US" sz="2800" dirty="0" smtClean="0">
                <a:solidFill>
                  <a:srgbClr val="FF0000"/>
                </a:solidFill>
              </a:rPr>
              <a:t>Matching glacial deposits, and striations </a:t>
            </a:r>
            <a:r>
              <a:rPr lang="en-US" sz="2800" dirty="0" smtClean="0">
                <a:solidFill>
                  <a:srgbClr val="FF0000"/>
                </a:solidFill>
              </a:rPr>
              <a:t>(</a:t>
            </a:r>
            <a:r>
              <a:rPr lang="en-US" sz="2800" dirty="0" smtClean="0">
                <a:solidFill>
                  <a:srgbClr val="FF0000"/>
                </a:solidFill>
              </a:rPr>
              <a:t>scratches) </a:t>
            </a:r>
            <a:r>
              <a:rPr lang="en-US" sz="2800" dirty="0" smtClean="0">
                <a:solidFill>
                  <a:srgbClr val="FF0000"/>
                </a:solidFill>
              </a:rPr>
              <a:t>from the dragging of glacial ice across </a:t>
            </a:r>
            <a:r>
              <a:rPr lang="en-US" sz="2800" dirty="0" smtClean="0">
                <a:solidFill>
                  <a:srgbClr val="FF0000"/>
                </a:solidFill>
              </a:rPr>
              <a:t>solid rock surfaces- Australia, South Africa, India-currently warmer areas</a:t>
            </a:r>
            <a:endParaRPr lang="en-US" sz="2800" dirty="0" smtClean="0">
              <a:solidFill>
                <a:srgbClr val="FF0000"/>
              </a:solidFill>
            </a:endParaRPr>
          </a:p>
        </p:txBody>
      </p:sp>
      <p:pic>
        <p:nvPicPr>
          <p:cNvPr id="24580" name="Picture 2" descr="http://slohs.slcusd.org/pages/teachers/rhamley/Biology/Continental%20Drift/GlacialFi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455" y="1295401"/>
            <a:ext cx="511214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47800"/>
          </a:xfrm>
        </p:spPr>
        <p:txBody>
          <a:bodyPr wrap="square" lIns="91440" tIns="45720" rIns="91440" bIns="45720" numCol="1" anchorCtr="0" compatLnSpc="1">
            <a:prstTxWarp prst="textNoShape">
              <a:avLst/>
            </a:prstTxWarp>
            <a:normAutofit fontScale="90000"/>
          </a:bodyPr>
          <a:lstStyle/>
          <a:p>
            <a:pPr eaLnBrk="1" hangingPunct="1"/>
            <a:r>
              <a:rPr lang="en-US" cap="none" dirty="0" smtClean="0"/>
              <a:t>3.) MATCHING ROCK TYPES AND </a:t>
            </a:r>
            <a:r>
              <a:rPr lang="en-US" cap="none" dirty="0" smtClean="0"/>
              <a:t> </a:t>
            </a:r>
            <a:r>
              <a:rPr lang="en-US" cap="none" dirty="0" smtClean="0"/>
              <a:t>SEQUENCES :</a:t>
            </a:r>
            <a:r>
              <a:rPr lang="en-US" cap="none" dirty="0" smtClean="0">
                <a:solidFill>
                  <a:srgbClr val="FF0000"/>
                </a:solidFill>
              </a:rPr>
              <a:t>The same age and type of sedimentary rock layers matched on </a:t>
            </a:r>
            <a:r>
              <a:rPr lang="en-US" cap="none" dirty="0" smtClean="0">
                <a:solidFill>
                  <a:srgbClr val="FF0000"/>
                </a:solidFill>
              </a:rPr>
              <a:t>adjoining </a:t>
            </a:r>
            <a:r>
              <a:rPr lang="en-US" cap="none" dirty="0" smtClean="0">
                <a:solidFill>
                  <a:srgbClr val="FF0000"/>
                </a:solidFill>
              </a:rPr>
              <a:t>continents</a:t>
            </a:r>
          </a:p>
        </p:txBody>
      </p:sp>
      <p:sp>
        <p:nvSpPr>
          <p:cNvPr id="21507" name="Content Placeholder 2"/>
          <p:cNvSpPr>
            <a:spLocks noGrp="1"/>
          </p:cNvSpPr>
          <p:nvPr>
            <p:ph sz="quarter" idx="1"/>
          </p:nvPr>
        </p:nvSpPr>
        <p:spPr>
          <a:xfrm>
            <a:off x="4267200" y="4114800"/>
            <a:ext cx="3657600" cy="2359025"/>
          </a:xfrm>
        </p:spPr>
        <p:txBody>
          <a:bodyPr/>
          <a:lstStyle/>
          <a:p>
            <a:pPr eaLnBrk="1" hangingPunct="1"/>
            <a:endParaRPr lang="en-US" smtClean="0"/>
          </a:p>
        </p:txBody>
      </p:sp>
      <p:pic>
        <p:nvPicPr>
          <p:cNvPr id="5" name="Picture 2" descr="http://slohs.slcusd.org/pages/teachers/rhamley/Biology/Continental%20Drift/RockFi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445172"/>
            <a:ext cx="7200900" cy="537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858962"/>
          </a:xfrm>
        </p:spPr>
        <p:txBody>
          <a:bodyPr wrap="square" lIns="91440" tIns="45720" rIns="91440" bIns="45720" numCol="1" anchorCtr="0" compatLnSpc="1">
            <a:prstTxWarp prst="textNoShape">
              <a:avLst/>
            </a:prstTxWarp>
            <a:normAutofit fontScale="90000"/>
          </a:bodyPr>
          <a:lstStyle/>
          <a:p>
            <a:pPr eaLnBrk="1" hangingPunct="1"/>
            <a:r>
              <a:rPr lang="en-US" cap="none" dirty="0" smtClean="0"/>
              <a:t>MOUNTAIN BELTS- </a:t>
            </a:r>
            <a:br>
              <a:rPr lang="en-US" cap="none" dirty="0" smtClean="0"/>
            </a:br>
            <a:r>
              <a:rPr lang="en-US" cap="none" dirty="0" smtClean="0"/>
              <a:t>EX: </a:t>
            </a:r>
            <a:r>
              <a:rPr lang="en-US" cap="none" dirty="0" smtClean="0">
                <a:solidFill>
                  <a:srgbClr val="FF0000"/>
                </a:solidFill>
              </a:rPr>
              <a:t>PARTS OF THE APPALACHIAN MOUNTAINS EXTEND INTO EUROPE AND AFRICA! </a:t>
            </a:r>
          </a:p>
        </p:txBody>
      </p:sp>
      <p:sp>
        <p:nvSpPr>
          <p:cNvPr id="23555" name="Content Placeholder 2"/>
          <p:cNvSpPr>
            <a:spLocks noGrp="1"/>
          </p:cNvSpPr>
          <p:nvPr>
            <p:ph sz="quarter" idx="1"/>
          </p:nvPr>
        </p:nvSpPr>
        <p:spPr>
          <a:xfrm>
            <a:off x="5410200" y="5181600"/>
            <a:ext cx="2514600" cy="1292225"/>
          </a:xfrm>
        </p:spPr>
        <p:txBody>
          <a:bodyPr/>
          <a:lstStyle/>
          <a:p>
            <a:pPr eaLnBrk="1" hangingPunct="1"/>
            <a:endParaRPr lang="en-US" smtClean="0"/>
          </a:p>
        </p:txBody>
      </p:sp>
      <p:pic>
        <p:nvPicPr>
          <p:cNvPr id="23556" name="Picture 2" descr="http://slohs.slcusd.org/pages/teachers/rhamley/Biology/Continental%20Drift/MountainBel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41319"/>
            <a:ext cx="4724400"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xfrm>
            <a:off x="381000" y="0"/>
            <a:ext cx="7467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b="1" cap="none" dirty="0" smtClean="0"/>
              <a:t>Continental Drift Summary:</a:t>
            </a:r>
            <a:r>
              <a:rPr lang="en-US" cap="none" dirty="0" smtClean="0"/>
              <a:t> </a:t>
            </a:r>
          </a:p>
        </p:txBody>
      </p:sp>
      <p:sp>
        <p:nvSpPr>
          <p:cNvPr id="59395" name="Rectangle 3"/>
          <p:cNvSpPr>
            <a:spLocks noGrp="1"/>
          </p:cNvSpPr>
          <p:nvPr>
            <p:ph type="body" idx="4294967295"/>
          </p:nvPr>
        </p:nvSpPr>
        <p:spPr>
          <a:xfrm>
            <a:off x="457200" y="685800"/>
            <a:ext cx="7467600" cy="5788025"/>
          </a:xfrm>
        </p:spPr>
        <p:txBody>
          <a:bodyPr/>
          <a:lstStyle/>
          <a:p>
            <a:r>
              <a:rPr lang="en-US" i="1" u="sng" dirty="0" smtClean="0"/>
              <a:t>The continental drift hypothesis was founded originally based upon the observation that the coastlines of S. America and Africa “fit” together</a:t>
            </a:r>
          </a:p>
          <a:p>
            <a:pPr>
              <a:buFont typeface="Wingdings" pitchFamily="2" charset="2"/>
              <a:buNone/>
            </a:pPr>
            <a:endParaRPr lang="en-US" u="sng" dirty="0" smtClean="0"/>
          </a:p>
          <a:p>
            <a:r>
              <a:rPr lang="en-US" dirty="0" smtClean="0"/>
              <a:t>200-230 </a:t>
            </a:r>
            <a:r>
              <a:rPr lang="en-US" dirty="0" err="1" smtClean="0"/>
              <a:t>mya</a:t>
            </a:r>
            <a:r>
              <a:rPr lang="en-US" dirty="0" smtClean="0"/>
              <a:t> (million years ago) Pangaea started to break up as North America, Africa, India, and Eurasia </a:t>
            </a:r>
            <a:r>
              <a:rPr lang="en-US" sz="2800" b="1" u="sng" dirty="0" smtClean="0">
                <a:solidFill>
                  <a:srgbClr val="FF0000"/>
                </a:solidFill>
              </a:rPr>
              <a:t>moved north</a:t>
            </a:r>
          </a:p>
          <a:p>
            <a:pPr>
              <a:buFont typeface="Wingdings" pitchFamily="2" charset="2"/>
              <a:buNone/>
            </a:pPr>
            <a:endParaRPr lang="en-US" u="sng" dirty="0" smtClean="0"/>
          </a:p>
          <a:p>
            <a:r>
              <a:rPr lang="en-US" dirty="0" smtClean="0"/>
              <a:t> </a:t>
            </a:r>
            <a:r>
              <a:rPr lang="en-US" dirty="0"/>
              <a:t>E</a:t>
            </a:r>
            <a:r>
              <a:rPr lang="en-US" dirty="0" smtClean="0"/>
              <a:t>vidence for continental drift includes: </a:t>
            </a:r>
          </a:p>
          <a:p>
            <a:pPr lvl="1"/>
            <a:r>
              <a:rPr lang="en-US" sz="2300" dirty="0" smtClean="0"/>
              <a:t>Fossil evidence	</a:t>
            </a:r>
          </a:p>
          <a:p>
            <a:pPr lvl="1"/>
            <a:r>
              <a:rPr lang="en-US" sz="2300" dirty="0" err="1" smtClean="0"/>
              <a:t>Paleo</a:t>
            </a:r>
            <a:r>
              <a:rPr lang="en-US" sz="2300" dirty="0" smtClean="0"/>
              <a:t>-climate data </a:t>
            </a:r>
          </a:p>
          <a:p>
            <a:pPr lvl="2"/>
            <a:r>
              <a:rPr lang="en-US" sz="2000" dirty="0" smtClean="0"/>
              <a:t>(glacial </a:t>
            </a:r>
            <a:r>
              <a:rPr lang="en-US" sz="2000" dirty="0" err="1" smtClean="0"/>
              <a:t>strations</a:t>
            </a:r>
            <a:r>
              <a:rPr lang="en-US" sz="2000" dirty="0" smtClean="0"/>
              <a:t>, coal deposits…)</a:t>
            </a:r>
          </a:p>
          <a:p>
            <a:pPr lvl="1"/>
            <a:r>
              <a:rPr lang="en-US" sz="2300" dirty="0" smtClean="0"/>
              <a:t> Rock Types- </a:t>
            </a:r>
          </a:p>
          <a:p>
            <a:pPr lvl="2"/>
            <a:r>
              <a:rPr lang="en-US" sz="2000" dirty="0" smtClean="0"/>
              <a:t>(mountain belts, ages, and same sequences)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1143000"/>
          </a:xfrm>
        </p:spPr>
        <p:txBody>
          <a:bodyPr wrap="square" lIns="91440" tIns="45720" rIns="91440" bIns="45720" numCol="1" anchorCtr="0" compatLnSpc="1">
            <a:prstTxWarp prst="textNoShape">
              <a:avLst/>
            </a:prstTxWarp>
          </a:bodyPr>
          <a:lstStyle/>
          <a:p>
            <a:pPr eaLnBrk="1" hangingPunct="1"/>
            <a:r>
              <a:rPr lang="en-US" cap="none" smtClean="0"/>
              <a:t>THIS THEORY WASN’T </a:t>
            </a:r>
            <a:br>
              <a:rPr lang="en-US" cap="none" smtClean="0"/>
            </a:br>
            <a:r>
              <a:rPr lang="en-US" cap="none" smtClean="0"/>
              <a:t>EXCEPTED UNTIL 1960’S WHY?</a:t>
            </a:r>
          </a:p>
        </p:txBody>
      </p:sp>
      <p:sp>
        <p:nvSpPr>
          <p:cNvPr id="25603" name="Content Placeholder 2"/>
          <p:cNvSpPr>
            <a:spLocks noGrp="1"/>
          </p:cNvSpPr>
          <p:nvPr>
            <p:ph sz="quarter" idx="1"/>
          </p:nvPr>
        </p:nvSpPr>
        <p:spPr>
          <a:xfrm>
            <a:off x="152399" y="1984375"/>
            <a:ext cx="7749381" cy="4721225"/>
          </a:xfrm>
        </p:spPr>
        <p:txBody>
          <a:bodyPr/>
          <a:lstStyle/>
          <a:p>
            <a:pPr eaLnBrk="1" hangingPunct="1"/>
            <a:r>
              <a:rPr lang="en-US" sz="2800" dirty="0" smtClean="0"/>
              <a:t>Because Wegner could not come up </a:t>
            </a:r>
          </a:p>
          <a:p>
            <a:pPr eaLnBrk="1" hangingPunct="1">
              <a:buFont typeface="Wingdings" pitchFamily="2" charset="2"/>
              <a:buNone/>
            </a:pPr>
            <a:r>
              <a:rPr lang="en-US" sz="2800" dirty="0" smtClean="0"/>
              <a:t>with an explanation for:</a:t>
            </a:r>
          </a:p>
          <a:p>
            <a:pPr eaLnBrk="1" hangingPunct="1">
              <a:buFont typeface="Wingdings" pitchFamily="2" charset="2"/>
              <a:buNone/>
            </a:pPr>
            <a:r>
              <a:rPr lang="en-US" sz="2800" dirty="0" smtClean="0"/>
              <a:t>	*1.) </a:t>
            </a:r>
            <a:r>
              <a:rPr lang="en-US" sz="2800" b="1" dirty="0" smtClean="0">
                <a:solidFill>
                  <a:srgbClr val="0000FF"/>
                </a:solidFill>
              </a:rPr>
              <a:t>HOW</a:t>
            </a:r>
            <a:r>
              <a:rPr lang="en-US" sz="2800" dirty="0" smtClean="0">
                <a:solidFill>
                  <a:srgbClr val="0000FF"/>
                </a:solidFill>
              </a:rPr>
              <a:t> </a:t>
            </a:r>
            <a:r>
              <a:rPr lang="en-US" sz="2800" dirty="0" smtClean="0"/>
              <a:t>the continents moved  </a:t>
            </a:r>
          </a:p>
          <a:p>
            <a:pPr eaLnBrk="1" hangingPunct="1">
              <a:buFont typeface="Wingdings" pitchFamily="2" charset="2"/>
              <a:buNone/>
            </a:pPr>
            <a:r>
              <a:rPr lang="en-US" sz="2800" dirty="0" smtClean="0"/>
              <a:t>			</a:t>
            </a:r>
            <a:r>
              <a:rPr lang="en-US" dirty="0" smtClean="0"/>
              <a:t>(he thought the continental crust 			“plowed” through the oceanic crust)</a:t>
            </a:r>
          </a:p>
          <a:p>
            <a:pPr eaLnBrk="1" hangingPunct="1">
              <a:buFont typeface="Wingdings" pitchFamily="2" charset="2"/>
              <a:buNone/>
            </a:pPr>
            <a:r>
              <a:rPr lang="en-US" sz="2800" dirty="0" smtClean="0"/>
              <a:t>	*2.) </a:t>
            </a:r>
            <a:r>
              <a:rPr lang="en-US" sz="2800" b="1" dirty="0" smtClean="0">
                <a:solidFill>
                  <a:srgbClr val="0000FF"/>
                </a:solidFill>
              </a:rPr>
              <a:t>WHAT</a:t>
            </a:r>
            <a:r>
              <a:rPr lang="en-US" sz="2800" dirty="0" smtClean="0"/>
              <a:t> caused their motion </a:t>
            </a:r>
          </a:p>
          <a:p>
            <a:pPr eaLnBrk="1" hangingPunct="1">
              <a:buFont typeface="Wingdings" pitchFamily="2" charset="2"/>
              <a:buNone/>
            </a:pPr>
            <a:r>
              <a:rPr lang="en-US" sz="2800" dirty="0" smtClean="0"/>
              <a:t>			</a:t>
            </a:r>
            <a:r>
              <a:rPr lang="en-US" dirty="0" smtClean="0"/>
              <a:t>(he thought that Earth’s rotational 				force caused movement)</a:t>
            </a:r>
          </a:p>
          <a:p>
            <a:pPr eaLnBrk="1" hangingPunct="1"/>
            <a:endParaRPr lang="en-US" dirty="0" smtClean="0"/>
          </a:p>
          <a:p>
            <a:pPr eaLnBrk="1" hangingPunct="1"/>
            <a:r>
              <a:rPr lang="en-US" sz="2800" dirty="0" smtClean="0"/>
              <a:t>Any Ideas…? </a:t>
            </a:r>
          </a:p>
        </p:txBody>
      </p:sp>
      <p:pic>
        <p:nvPicPr>
          <p:cNvPr id="25606" name="Picture 6" descr="wegen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087563"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5603">
                                            <p:txEl>
                                              <p:pRg st="0" end="0"/>
                                            </p:txEl>
                                          </p:spTgt>
                                        </p:tgtEl>
                                        <p:attrNameLst>
                                          <p:attrName>style.visibility</p:attrName>
                                        </p:attrNameLst>
                                      </p:cBhvr>
                                      <p:to>
                                        <p:strVal val="visible"/>
                                      </p:to>
                                    </p:set>
                                    <p:anim calcmode="lin" valueType="num">
                                      <p:cBhvr additive="base">
                                        <p:cTn id="15"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additive="base">
                                        <p:cTn id="25"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603">
                                            <p:txEl>
                                              <p:pRg st="3" end="3"/>
                                            </p:txEl>
                                          </p:spTgt>
                                        </p:tgtEl>
                                        <p:attrNameLst>
                                          <p:attrName>style.visibility</p:attrName>
                                        </p:attrNameLst>
                                      </p:cBhvr>
                                      <p:to>
                                        <p:strVal val="visible"/>
                                      </p:to>
                                    </p:set>
                                    <p:anim calcmode="lin" valueType="num">
                                      <p:cBhvr additive="base">
                                        <p:cTn id="29"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5603">
                                            <p:txEl>
                                              <p:pRg st="4" end="4"/>
                                            </p:txEl>
                                          </p:spTgt>
                                        </p:tgtEl>
                                        <p:attrNameLst>
                                          <p:attrName>style.visibility</p:attrName>
                                        </p:attrNameLst>
                                      </p:cBhvr>
                                      <p:to>
                                        <p:strVal val="visible"/>
                                      </p:to>
                                    </p:set>
                                    <p:anim calcmode="lin" valueType="num">
                                      <p:cBhvr additive="base">
                                        <p:cTn id="35"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60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603">
                                            <p:txEl>
                                              <p:pRg st="5" end="5"/>
                                            </p:txEl>
                                          </p:spTgt>
                                        </p:tgtEl>
                                        <p:attrNameLst>
                                          <p:attrName>style.visibility</p:attrName>
                                        </p:attrNameLst>
                                      </p:cBhvr>
                                      <p:to>
                                        <p:strVal val="visible"/>
                                      </p:to>
                                    </p:set>
                                    <p:anim calcmode="lin" valueType="num">
                                      <p:cBhvr additive="base">
                                        <p:cTn id="39"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mph" presetSubtype="0" fill="hold" nodeType="clickEffect">
                                  <p:stCondLst>
                                    <p:cond delay="0"/>
                                  </p:stCondLst>
                                  <p:childTnLst>
                                    <p:animRot by="21600000">
                                      <p:cBhvr>
                                        <p:cTn id="44" dur="2000" fill="hold"/>
                                        <p:tgtEl>
                                          <p:spTgt spid="2560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normAutofit fontScale="90000"/>
          </a:bodyPr>
          <a:lstStyle/>
          <a:p>
            <a:pPr eaLnBrk="1" hangingPunct="1"/>
            <a:r>
              <a:rPr lang="en-US" sz="2700" cap="none" smtClean="0">
                <a:latin typeface="Berlin Sans FB Demi" pitchFamily="34" charset="0"/>
              </a:rPr>
              <a:t>ESSENTIAL QUESTION: </a:t>
            </a:r>
            <a:br>
              <a:rPr lang="en-US" sz="2700" cap="none" smtClean="0">
                <a:latin typeface="Berlin Sans FB Demi" pitchFamily="34" charset="0"/>
              </a:rPr>
            </a:br>
            <a:r>
              <a:rPr lang="en-US" sz="2700" cap="none" smtClean="0">
                <a:latin typeface="Berlin Sans FB Demi" pitchFamily="34" charset="0"/>
              </a:rPr>
              <a:t>WHAT ARE SOME </a:t>
            </a:r>
            <a:r>
              <a:rPr lang="en-US" sz="2700" u="sng" cap="none" smtClean="0">
                <a:latin typeface="Berlin Sans FB Demi" pitchFamily="34" charset="0"/>
              </a:rPr>
              <a:t>DIRECT OBSERVATIONS</a:t>
            </a:r>
            <a:r>
              <a:rPr lang="en-US" sz="2700" cap="none" smtClean="0">
                <a:latin typeface="Berlin Sans FB Demi" pitchFamily="34" charset="0"/>
              </a:rPr>
              <a:t> FOR CURRENT MOTIONS IN THE CRUST? </a:t>
            </a:r>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lvl="1" eaLnBrk="1" hangingPunct="1">
              <a:buFont typeface="Wingdings 2" pitchFamily="18" charset="2"/>
              <a:buNone/>
            </a:pPr>
            <a:r>
              <a:rPr lang="en-US" dirty="0" smtClean="0"/>
              <a:t>	a</a:t>
            </a:r>
            <a:r>
              <a:rPr lang="en-US" dirty="0" smtClean="0">
                <a:solidFill>
                  <a:srgbClr val="FF0000"/>
                </a:solidFill>
              </a:rPr>
              <a:t>.) Occurrence of Earthquakes </a:t>
            </a:r>
          </a:p>
          <a:p>
            <a:pPr lvl="1" eaLnBrk="1" hangingPunct="1">
              <a:buFont typeface="Wingdings 2" pitchFamily="18" charset="2"/>
              <a:buNone/>
            </a:pPr>
            <a:endParaRPr lang="en-US" dirty="0" smtClean="0">
              <a:solidFill>
                <a:srgbClr val="FF0000"/>
              </a:solidFill>
            </a:endParaRPr>
          </a:p>
          <a:p>
            <a:pPr lvl="1" eaLnBrk="1" hangingPunct="1">
              <a:buFont typeface="Wingdings 2" pitchFamily="18" charset="2"/>
              <a:buNone/>
            </a:pPr>
            <a:r>
              <a:rPr lang="en-US" dirty="0" smtClean="0">
                <a:solidFill>
                  <a:srgbClr val="FF0000"/>
                </a:solidFill>
              </a:rPr>
              <a:t>	b.) Volcanic eruptions</a:t>
            </a:r>
          </a:p>
          <a:p>
            <a:pPr lvl="1" eaLnBrk="1" hangingPunct="1">
              <a:buFont typeface="Wingdings 2" pitchFamily="18" charset="2"/>
              <a:buNone/>
            </a:pPr>
            <a:endParaRPr lang="en-US" dirty="0" smtClean="0"/>
          </a:p>
          <a:p>
            <a:pPr lvl="1" eaLnBrk="1" hangingPunct="1">
              <a:buFont typeface="Wingdings 2" pitchFamily="18" charset="2"/>
              <a:buNone/>
            </a:pPr>
            <a:r>
              <a:rPr lang="en-US" sz="2400" dirty="0" smtClean="0">
                <a:latin typeface="Berlin Sans FB Demi" pitchFamily="34" charset="0"/>
              </a:rPr>
              <a:t>What are some </a:t>
            </a:r>
            <a:r>
              <a:rPr lang="en-US" sz="2400" u="sng" dirty="0" smtClean="0">
                <a:latin typeface="Berlin Sans FB Demi" pitchFamily="34" charset="0"/>
              </a:rPr>
              <a:t>indirect observations</a:t>
            </a:r>
            <a:r>
              <a:rPr lang="en-US" sz="2400" dirty="0" smtClean="0">
                <a:latin typeface="Berlin Sans FB Demi" pitchFamily="34" charset="0"/>
              </a:rPr>
              <a:t> for </a:t>
            </a:r>
            <a:r>
              <a:rPr lang="en-US" sz="2400" i="1" dirty="0" smtClean="0">
                <a:latin typeface="Berlin Sans FB Demi" pitchFamily="34" charset="0"/>
              </a:rPr>
              <a:t>past </a:t>
            </a:r>
            <a:r>
              <a:rPr lang="en-US" sz="2400" dirty="0" smtClean="0">
                <a:latin typeface="Berlin Sans FB Demi" pitchFamily="34" charset="0"/>
              </a:rPr>
              <a:t>motions in the crust? </a:t>
            </a:r>
          </a:p>
          <a:p>
            <a:pPr lvl="1" eaLnBrk="1" hangingPunct="1">
              <a:buFont typeface="Wingdings 2" pitchFamily="18" charset="2"/>
              <a:buNone/>
            </a:pPr>
            <a:r>
              <a:rPr lang="en-US" sz="2400" dirty="0" smtClean="0">
                <a:latin typeface="Berlin Sans FB Demi" pitchFamily="34" charset="0"/>
              </a:rPr>
              <a:t>	</a:t>
            </a:r>
          </a:p>
          <a:p>
            <a:pPr lvl="1" eaLnBrk="1" hangingPunct="1">
              <a:buFont typeface="Wingdings 2" pitchFamily="18" charset="2"/>
              <a:buNone/>
            </a:pPr>
            <a:r>
              <a:rPr lang="en-US" sz="2400" dirty="0"/>
              <a:t>c</a:t>
            </a:r>
            <a:r>
              <a:rPr lang="en-US" sz="2400" dirty="0" smtClean="0"/>
              <a:t>.) </a:t>
            </a:r>
            <a:r>
              <a:rPr lang="en-US" sz="2400" dirty="0" smtClean="0">
                <a:solidFill>
                  <a:srgbClr val="FF0000"/>
                </a:solidFill>
              </a:rPr>
              <a:t>The appearance of </a:t>
            </a:r>
            <a:r>
              <a:rPr lang="en-US" sz="2400" u="sng" dirty="0" smtClean="0">
                <a:solidFill>
                  <a:srgbClr val="FF0000"/>
                </a:solidFill>
              </a:rPr>
              <a:t>folded rock </a:t>
            </a:r>
            <a:r>
              <a:rPr lang="en-US" sz="2400" dirty="0" smtClean="0">
                <a:solidFill>
                  <a:srgbClr val="FF0000"/>
                </a:solidFill>
              </a:rPr>
              <a:t>layers</a:t>
            </a:r>
          </a:p>
          <a:p>
            <a:pPr lvl="1" eaLnBrk="1" hangingPunct="1">
              <a:buFont typeface="Wingdings 2" pitchFamily="18" charset="2"/>
              <a:buNone/>
            </a:pPr>
            <a:endParaRPr lang="en-US" sz="2400" dirty="0" smtClean="0">
              <a:solidFill>
                <a:srgbClr val="FF0000"/>
              </a:solidFill>
            </a:endParaRPr>
          </a:p>
          <a:p>
            <a:pPr lvl="1" eaLnBrk="1" hangingPunct="1">
              <a:buFont typeface="Wingdings 2" pitchFamily="18" charset="2"/>
              <a:buNone/>
            </a:pPr>
            <a:r>
              <a:rPr lang="en-US" sz="2400" dirty="0">
                <a:solidFill>
                  <a:srgbClr val="FF0000"/>
                </a:solidFill>
              </a:rPr>
              <a:t>d</a:t>
            </a:r>
            <a:r>
              <a:rPr lang="en-US" sz="2400" dirty="0" smtClean="0">
                <a:solidFill>
                  <a:srgbClr val="FF0000"/>
                </a:solidFill>
              </a:rPr>
              <a:t>.) </a:t>
            </a:r>
            <a:r>
              <a:rPr lang="en-US" sz="2400" u="sng" dirty="0" smtClean="0">
                <a:solidFill>
                  <a:srgbClr val="FF0000"/>
                </a:solidFill>
              </a:rPr>
              <a:t>Faulting in the rock </a:t>
            </a:r>
            <a:r>
              <a:rPr lang="en-US" sz="2400" dirty="0" smtClean="0">
                <a:solidFill>
                  <a:srgbClr val="FF0000"/>
                </a:solidFill>
              </a:rPr>
              <a:t>along fault lines</a:t>
            </a:r>
          </a:p>
          <a:p>
            <a:pPr lvl="1" eaLnBrk="1" hangingPunct="1">
              <a:buFont typeface="Wingdings 2" pitchFamily="18" charset="2"/>
              <a:buNone/>
            </a:pPr>
            <a:endParaRPr lang="en-US" sz="2400" dirty="0">
              <a:solidFill>
                <a:srgbClr val="FF0000"/>
              </a:solidFill>
            </a:endParaRPr>
          </a:p>
          <a:p>
            <a:pPr lvl="1" eaLnBrk="1" hangingPunct="1">
              <a:buFont typeface="Wingdings 2" pitchFamily="18" charset="2"/>
              <a:buNone/>
            </a:pPr>
            <a:r>
              <a:rPr lang="en-US" sz="2400" dirty="0" smtClean="0">
                <a:solidFill>
                  <a:srgbClr val="FF0000"/>
                </a:solidFill>
              </a:rPr>
              <a:t>e. Uplift of the earth’s crust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normAutofit fontScale="90000"/>
          </a:bodyPr>
          <a:lstStyle/>
          <a:p>
            <a:pPr eaLnBrk="1" hangingPunct="1"/>
            <a:r>
              <a:rPr lang="en-US" sz="2500" b="1" u="sng" cap="none" dirty="0" smtClean="0">
                <a:solidFill>
                  <a:schemeClr val="tx1"/>
                </a:solidFill>
                <a:latin typeface="Arial Black" pitchFamily="34" charset="0"/>
              </a:rPr>
              <a:t>The “WHAT” Missing in Wegner’s Theory:  </a:t>
            </a:r>
            <a:r>
              <a:rPr lang="en-US" sz="2500" b="1" u="sng" cap="none" dirty="0" smtClean="0">
                <a:solidFill>
                  <a:srgbClr val="FF0000"/>
                </a:solidFill>
                <a:latin typeface="Arial Black" pitchFamily="34" charset="0"/>
              </a:rPr>
              <a:t>CONVECTION</a:t>
            </a:r>
            <a:r>
              <a:rPr lang="en-US" sz="2500" b="1" u="sng" cap="none" dirty="0" smtClean="0">
                <a:solidFill>
                  <a:schemeClr val="tx1"/>
                </a:solidFill>
                <a:latin typeface="Arial Black" pitchFamily="34" charset="0"/>
              </a:rPr>
              <a:t> </a:t>
            </a:r>
            <a:r>
              <a:rPr lang="en-US" sz="2500" b="1" cap="none" dirty="0" smtClean="0">
                <a:solidFill>
                  <a:schemeClr val="tx1"/>
                </a:solidFill>
                <a:latin typeface="Arial Black" pitchFamily="34" charset="0"/>
              </a:rPr>
              <a:t>IN THE MANTLE IS THE DRIVING FORCE BEHIND PLATE MOVEMENT!</a:t>
            </a:r>
            <a:r>
              <a:rPr lang="en-US" cap="none" dirty="0" smtClean="0">
                <a:solidFill>
                  <a:schemeClr val="tx1"/>
                </a:solidFill>
              </a:rPr>
              <a:t> </a:t>
            </a:r>
          </a:p>
        </p:txBody>
      </p:sp>
      <p:sp>
        <p:nvSpPr>
          <p:cNvPr id="26627" name="Content Placeholder 2"/>
          <p:cNvSpPr>
            <a:spLocks noGrp="1"/>
          </p:cNvSpPr>
          <p:nvPr>
            <p:ph sz="quarter" idx="1"/>
          </p:nvPr>
        </p:nvSpPr>
        <p:spPr>
          <a:xfrm>
            <a:off x="0" y="1371600"/>
            <a:ext cx="8915400" cy="1066800"/>
          </a:xfrm>
        </p:spPr>
        <p:txBody>
          <a:bodyPr/>
          <a:lstStyle/>
          <a:p>
            <a:pPr lvl="1" eaLnBrk="1" hangingPunct="1"/>
            <a:r>
              <a:rPr lang="en-US" sz="2800" dirty="0" smtClean="0"/>
              <a:t>Thermal convection cells – </a:t>
            </a:r>
            <a:r>
              <a:rPr lang="en-US" sz="2400" dirty="0" smtClean="0"/>
              <a:t>ARE DUE TO DIFFERENCES IN </a:t>
            </a:r>
            <a:r>
              <a:rPr lang="en-US" sz="2400" dirty="0" smtClean="0">
                <a:solidFill>
                  <a:srgbClr val="FF0000"/>
                </a:solidFill>
              </a:rPr>
              <a:t>DENSITY</a:t>
            </a:r>
            <a:r>
              <a:rPr lang="en-US" sz="2400" dirty="0" smtClean="0">
                <a:solidFill>
                  <a:srgbClr val="0000FF"/>
                </a:solidFill>
              </a:rPr>
              <a:t> </a:t>
            </a:r>
            <a:r>
              <a:rPr lang="en-US" sz="2400" dirty="0" smtClean="0"/>
              <a:t>WITHIN THE EARTH!</a:t>
            </a:r>
          </a:p>
          <a:p>
            <a:pPr lvl="2" eaLnBrk="1" hangingPunct="1"/>
            <a:endParaRPr lang="en-US" sz="2000" dirty="0" smtClean="0"/>
          </a:p>
          <a:p>
            <a:pPr eaLnBrk="1" hangingPunct="1"/>
            <a:endParaRPr lang="en-US" dirty="0" smtClean="0"/>
          </a:p>
        </p:txBody>
      </p:sp>
      <p:pic>
        <p:nvPicPr>
          <p:cNvPr id="26628" name="Picture 2" descr="http://pubs.usgs.gov/gip/dynamic/graphics/Fig3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5181600" cy="397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p:cNvSpPr txBox="1">
            <a:spLocks noChangeArrowheads="1"/>
          </p:cNvSpPr>
          <p:nvPr/>
        </p:nvSpPr>
        <p:spPr bwMode="auto">
          <a:xfrm>
            <a:off x="5278821" y="2799851"/>
            <a:ext cx="35814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2" eaLnBrk="1" hangingPunct="1">
              <a:spcBef>
                <a:spcPct val="0"/>
              </a:spcBef>
              <a:buClrTx/>
              <a:buSzTx/>
              <a:buFontTx/>
              <a:buNone/>
            </a:pPr>
            <a:r>
              <a:rPr lang="en-US" sz="2000" b="0" u="none" dirty="0">
                <a:latin typeface="Arial" charset="0"/>
                <a:sym typeface="Wingdings" pitchFamily="2" charset="2"/>
              </a:rPr>
              <a:t> </a:t>
            </a:r>
            <a:r>
              <a:rPr lang="en-US" sz="2000" u="none" dirty="0">
                <a:solidFill>
                  <a:srgbClr val="FF0000"/>
                </a:solidFill>
                <a:latin typeface="Arial" charset="0"/>
              </a:rPr>
              <a:t>Hot (less dense)</a:t>
            </a:r>
            <a:r>
              <a:rPr lang="en-US" sz="2000" b="0" u="none" dirty="0">
                <a:latin typeface="Arial" charset="0"/>
              </a:rPr>
              <a:t> mantle material rises, moves laterally, driving plates and cooling</a:t>
            </a:r>
            <a:r>
              <a:rPr lang="en-US" sz="1800" b="0" u="none" dirty="0">
                <a:latin typeface="Arial" charset="0"/>
              </a:rPr>
              <a:t> </a:t>
            </a:r>
          </a:p>
          <a:p>
            <a:pPr lvl="2" eaLnBrk="1" hangingPunct="1">
              <a:spcBef>
                <a:spcPct val="0"/>
              </a:spcBef>
              <a:buClrTx/>
              <a:buSzTx/>
              <a:buFontTx/>
              <a:buNone/>
            </a:pPr>
            <a:endParaRPr lang="en-US" sz="2000" b="0" u="none" dirty="0">
              <a:latin typeface="Arial" charset="0"/>
            </a:endParaRPr>
          </a:p>
          <a:p>
            <a:pPr marL="1257300" lvl="2" indent="-342900" eaLnBrk="1" hangingPunct="1">
              <a:spcBef>
                <a:spcPct val="0"/>
              </a:spcBef>
              <a:buClrTx/>
              <a:buSzTx/>
              <a:buFont typeface="Wingdings"/>
              <a:buChar char="ß"/>
            </a:pPr>
            <a:r>
              <a:rPr lang="en-US" sz="2000" b="0" u="none" dirty="0" smtClean="0">
                <a:solidFill>
                  <a:srgbClr val="0000FF"/>
                </a:solidFill>
                <a:latin typeface="Arial" charset="0"/>
              </a:rPr>
              <a:t>“</a:t>
            </a:r>
            <a:r>
              <a:rPr lang="en-US" sz="2000" u="none" dirty="0">
                <a:solidFill>
                  <a:srgbClr val="0000FF"/>
                </a:solidFill>
                <a:latin typeface="Arial" charset="0"/>
              </a:rPr>
              <a:t>Cold”  (denser)</a:t>
            </a:r>
            <a:r>
              <a:rPr lang="en-US" sz="2000" b="0" u="none" dirty="0">
                <a:latin typeface="Arial" charset="0"/>
              </a:rPr>
              <a:t> mantle material sinks back into</a:t>
            </a:r>
            <a:r>
              <a:rPr lang="en-US" sz="2400" b="0" u="none" dirty="0">
                <a:latin typeface="Arial" charset="0"/>
              </a:rPr>
              <a:t> </a:t>
            </a:r>
            <a:r>
              <a:rPr lang="en-US" sz="2400" u="none" dirty="0" smtClean="0">
                <a:latin typeface="Arial" charset="0"/>
              </a:rPr>
              <a:t>mantle</a:t>
            </a:r>
          </a:p>
          <a:p>
            <a:pPr marL="1257300" lvl="2" indent="-342900" eaLnBrk="1" hangingPunct="1">
              <a:spcBef>
                <a:spcPct val="0"/>
              </a:spcBef>
              <a:buClrTx/>
              <a:buSzTx/>
              <a:buFont typeface="Wingdings"/>
              <a:buChar char="ß"/>
            </a:pPr>
            <a:r>
              <a:rPr lang="en-US" sz="2400" b="0" u="none" dirty="0" smtClean="0">
                <a:latin typeface="Arial" charset="0"/>
                <a:hlinkClick r:id="rId4"/>
              </a:rPr>
              <a:t>convection animation</a:t>
            </a:r>
            <a:endParaRPr lang="en-US" sz="2400" b="0" u="none" dirty="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convection awes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8915400" cy="5619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7467600" cy="1066800"/>
          </a:xfrm>
        </p:spPr>
        <p:txBody>
          <a:bodyPr/>
          <a:lstStyle/>
          <a:p>
            <a:r>
              <a:rPr lang="en-US" dirty="0" smtClean="0">
                <a:hlinkClick r:id="rId4"/>
              </a:rPr>
              <a:t>Convection Causes Plate Movement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i="1" cap="none" dirty="0" smtClean="0"/>
              <a:t>The Hunt for Evidence Continues:</a:t>
            </a:r>
            <a:r>
              <a:rPr lang="en-US" cap="none" dirty="0" smtClean="0"/>
              <a:t> </a:t>
            </a:r>
            <a:br>
              <a:rPr lang="en-US" cap="none" dirty="0" smtClean="0"/>
            </a:br>
            <a:r>
              <a:rPr lang="en-US" sz="3200" b="1" cap="none" dirty="0" smtClean="0">
                <a:solidFill>
                  <a:srgbClr val="0000FF"/>
                </a:solidFill>
              </a:rPr>
              <a:t>Seafloor Spreading</a:t>
            </a:r>
          </a:p>
        </p:txBody>
      </p:sp>
      <p:sp>
        <p:nvSpPr>
          <p:cNvPr id="60419" name="Rectangle 3"/>
          <p:cNvSpPr>
            <a:spLocks noGrp="1"/>
          </p:cNvSpPr>
          <p:nvPr>
            <p:ph type="body" idx="4294967295"/>
          </p:nvPr>
        </p:nvSpPr>
        <p:spPr/>
        <p:txBody>
          <a:bodyPr/>
          <a:lstStyle/>
          <a:p>
            <a:pPr>
              <a:lnSpc>
                <a:spcPct val="90000"/>
              </a:lnSpc>
            </a:pPr>
            <a:r>
              <a:rPr lang="en-US" dirty="0" smtClean="0"/>
              <a:t>Until the mid 1900’s many people believed the oceanic crust was older and flat compared to continental crust</a:t>
            </a:r>
          </a:p>
          <a:p>
            <a:pPr>
              <a:lnSpc>
                <a:spcPct val="90000"/>
              </a:lnSpc>
            </a:pPr>
            <a:endParaRPr lang="en-US" dirty="0" smtClean="0"/>
          </a:p>
          <a:p>
            <a:pPr lvl="2">
              <a:lnSpc>
                <a:spcPct val="90000"/>
              </a:lnSpc>
            </a:pPr>
            <a:r>
              <a:rPr lang="en-US" sz="2800" b="1" u="sng" dirty="0" smtClean="0"/>
              <a:t>WRONG!</a:t>
            </a:r>
          </a:p>
          <a:p>
            <a:pPr lvl="2">
              <a:lnSpc>
                <a:spcPct val="90000"/>
              </a:lnSpc>
              <a:buFont typeface="Wingdings" pitchFamily="2" charset="2"/>
              <a:buNone/>
            </a:pPr>
            <a:endParaRPr lang="en-US" sz="2800" b="1" u="sng" dirty="0" smtClean="0"/>
          </a:p>
          <a:p>
            <a:pPr lvl="2">
              <a:lnSpc>
                <a:spcPct val="90000"/>
              </a:lnSpc>
              <a:buFont typeface="Wingdings" pitchFamily="2" charset="2"/>
              <a:buNone/>
            </a:pPr>
            <a:r>
              <a:rPr lang="en-US" sz="2800" b="1" dirty="0" smtClean="0"/>
              <a:t>Inventions in</a:t>
            </a:r>
            <a:r>
              <a:rPr lang="en-US" sz="2800" b="1" u="sng" dirty="0" smtClean="0"/>
              <a:t> SONAR mapping  </a:t>
            </a:r>
            <a:r>
              <a:rPr lang="en-US" sz="2800" b="1" dirty="0" smtClean="0"/>
              <a:t>and</a:t>
            </a:r>
            <a:r>
              <a:rPr lang="en-US" sz="2800" b="1" u="sng" dirty="0" smtClean="0"/>
              <a:t> Magnetometers </a:t>
            </a:r>
            <a:r>
              <a:rPr lang="en-US" sz="2800" b="1" dirty="0" smtClean="0"/>
              <a:t>proved that the oceanic crust is more mountainous</a:t>
            </a:r>
            <a:r>
              <a:rPr lang="en-US" sz="2800" b="1" dirty="0" smtClean="0">
                <a:solidFill>
                  <a:srgbClr val="FF0000"/>
                </a:solidFill>
              </a:rPr>
              <a:t> </a:t>
            </a:r>
            <a:r>
              <a:rPr lang="en-US" sz="2800" b="1" dirty="0" smtClean="0"/>
              <a:t>and </a:t>
            </a:r>
            <a:r>
              <a:rPr lang="en-US" sz="2800" b="1" u="sng" dirty="0" smtClean="0">
                <a:solidFill>
                  <a:srgbClr val="FF0000"/>
                </a:solidFill>
              </a:rPr>
              <a:t>YOUNGER</a:t>
            </a:r>
            <a:r>
              <a:rPr lang="en-US" sz="2800" b="1" dirty="0" smtClean="0"/>
              <a:t> than continental crust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u="sng" cap="none" smtClean="0"/>
              <a:t>Sonar Mapping-</a:t>
            </a:r>
            <a:r>
              <a:rPr lang="en-US" cap="none" smtClean="0"/>
              <a:t> sound waves sent out from ship and reflected off ocean floor </a:t>
            </a:r>
          </a:p>
        </p:txBody>
      </p:sp>
      <p:pic>
        <p:nvPicPr>
          <p:cNvPr id="61446" name="Picture 6" descr="tags-51-mcgship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7086600" cy="4929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p:cNvSpPr>
          <p:nvPr>
            <p:ph type="title" idx="4294967295"/>
          </p:nvPr>
        </p:nvSpPr>
        <p:spPr bwMode="auto">
          <a:xfrm>
            <a:off x="457200" y="274638"/>
            <a:ext cx="8077200" cy="155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cap="none" smtClean="0"/>
              <a:t>The time it takes for the waves to travel to and from the bottom are used to calculate distance to bottom</a:t>
            </a:r>
            <a:r>
              <a:rPr lang="en-US" cap="none" smtClean="0">
                <a:sym typeface="Wingdings" pitchFamily="2" charset="2"/>
              </a:rPr>
              <a:t>  creation of maps </a:t>
            </a:r>
            <a:endParaRPr lang="en-US" cap="none" smtClean="0"/>
          </a:p>
        </p:txBody>
      </p:sp>
      <p:pic>
        <p:nvPicPr>
          <p:cNvPr id="63494" name="Picture 6" descr="MultiBeam_mapping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534400" cy="4808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r>
              <a:rPr lang="en-US" dirty="0" smtClean="0"/>
              <a:t>Topography of the Ocean Floor: At Mid Ocean Ridges the oceanic crust </a:t>
            </a:r>
            <a:r>
              <a:rPr lang="en-US" dirty="0" smtClean="0">
                <a:solidFill>
                  <a:srgbClr val="FF0000"/>
                </a:solidFill>
              </a:rPr>
              <a:t>splits apart</a:t>
            </a:r>
            <a:r>
              <a:rPr lang="en-US" dirty="0" smtClean="0"/>
              <a:t>, forming an </a:t>
            </a:r>
            <a:r>
              <a:rPr lang="en-US" dirty="0" smtClean="0">
                <a:solidFill>
                  <a:schemeClr val="tx1"/>
                </a:solidFill>
              </a:rPr>
              <a:t>underwater mountain chain </a:t>
            </a:r>
            <a:r>
              <a:rPr lang="en-US" dirty="0" smtClean="0"/>
              <a:t>and a </a:t>
            </a:r>
            <a:r>
              <a:rPr lang="en-US" dirty="0" smtClean="0">
                <a:solidFill>
                  <a:srgbClr val="FF0000"/>
                </a:solidFill>
              </a:rPr>
              <a:t>rift valley</a:t>
            </a:r>
            <a:endParaRPr lang="en-US" dirty="0">
              <a:solidFill>
                <a:srgbClr val="FF0000"/>
              </a:solidFill>
            </a:endParaRPr>
          </a:p>
        </p:txBody>
      </p:sp>
      <p:sp>
        <p:nvSpPr>
          <p:cNvPr id="3" name="Content Placeholder 2"/>
          <p:cNvSpPr>
            <a:spLocks noGrp="1"/>
          </p:cNvSpPr>
          <p:nvPr>
            <p:ph sz="quarter" idx="1"/>
          </p:nvPr>
        </p:nvSpPr>
        <p:spPr/>
        <p:txBody>
          <a:bodyPr/>
          <a:lstStyle/>
          <a:p>
            <a:endParaRPr lang="en-US"/>
          </a:p>
        </p:txBody>
      </p:sp>
      <p:pic>
        <p:nvPicPr>
          <p:cNvPr id="1026" name="Picture 2" descr="http://gyre.umeoce.maine.edu/physicalocean/Tomczak/IntExerc/basic2/images/bas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3185"/>
            <a:ext cx="9144000" cy="536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87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bwMode="auto">
          <a:xfrm>
            <a:off x="0" y="0"/>
            <a:ext cx="86868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cap="none" smtClean="0"/>
              <a:t>Evidence of Seafloor Spreading:  </a:t>
            </a:r>
          </a:p>
        </p:txBody>
      </p:sp>
      <p:sp>
        <p:nvSpPr>
          <p:cNvPr id="67587" name="Rectangle 3"/>
          <p:cNvSpPr>
            <a:spLocks noGrp="1"/>
          </p:cNvSpPr>
          <p:nvPr>
            <p:ph type="body" idx="4294967295"/>
          </p:nvPr>
        </p:nvSpPr>
        <p:spPr>
          <a:xfrm>
            <a:off x="457200" y="838200"/>
            <a:ext cx="8153400" cy="5635625"/>
          </a:xfrm>
        </p:spPr>
        <p:txBody>
          <a:bodyPr/>
          <a:lstStyle/>
          <a:p>
            <a:r>
              <a:rPr lang="en-US" sz="2800" dirty="0" smtClean="0"/>
              <a:t>1.) </a:t>
            </a:r>
            <a:r>
              <a:rPr lang="en-US" sz="3000" u="sng" dirty="0" smtClean="0"/>
              <a:t>The ages of rocks on the seafloor vary at different places </a:t>
            </a:r>
          </a:p>
          <a:p>
            <a:pPr lvl="2"/>
            <a:r>
              <a:rPr lang="en-US" sz="2600" dirty="0" smtClean="0"/>
              <a:t>Basalt samples at or near ocean ridges are </a:t>
            </a:r>
            <a:r>
              <a:rPr lang="en-US" sz="2600" u="sng" dirty="0" smtClean="0">
                <a:solidFill>
                  <a:srgbClr val="FF0000"/>
                </a:solidFill>
              </a:rPr>
              <a:t>youngest</a:t>
            </a:r>
          </a:p>
          <a:p>
            <a:pPr lvl="2"/>
            <a:r>
              <a:rPr lang="en-US" sz="2600" dirty="0" smtClean="0"/>
              <a:t>Rocks at deep sea trenches were the </a:t>
            </a:r>
            <a:r>
              <a:rPr lang="en-US" sz="2600" u="sng" dirty="0" smtClean="0">
                <a:solidFill>
                  <a:srgbClr val="FF0000"/>
                </a:solidFill>
              </a:rPr>
              <a:t>oldest</a:t>
            </a:r>
            <a:r>
              <a:rPr lang="en-US" sz="2600" u="sng" dirty="0" smtClean="0"/>
              <a:t> </a:t>
            </a:r>
          </a:p>
          <a:p>
            <a:pPr lvl="2">
              <a:buFont typeface="Wingdings" pitchFamily="2" charset="2"/>
              <a:buNone/>
            </a:pPr>
            <a:r>
              <a:rPr lang="en-US" sz="2000" dirty="0" smtClean="0"/>
              <a:t>	</a:t>
            </a:r>
            <a:r>
              <a:rPr lang="en-US" sz="2600" dirty="0" smtClean="0"/>
              <a:t>(180 million -still younger than continental crust at 3.8 billion )</a:t>
            </a:r>
          </a:p>
          <a:p>
            <a:pPr lvl="2">
              <a:buFont typeface="Wingdings" pitchFamily="2" charset="2"/>
              <a:buNone/>
            </a:pPr>
            <a:endParaRPr lang="en-US" sz="2800" dirty="0"/>
          </a:p>
          <a:p>
            <a:pPr lvl="2">
              <a:buFont typeface="Wingdings" pitchFamily="2" charset="2"/>
              <a:buNone/>
            </a:pPr>
            <a:r>
              <a:rPr lang="en-US" sz="2800" dirty="0" smtClean="0"/>
              <a:t>New crust is created at ridges, and old crust is destroyed at </a:t>
            </a:r>
            <a:r>
              <a:rPr lang="en-US" sz="2800" u="sng" dirty="0" smtClean="0">
                <a:solidFill>
                  <a:srgbClr val="FF0000"/>
                </a:solidFill>
              </a:rPr>
              <a:t>ocean</a:t>
            </a:r>
            <a:r>
              <a:rPr lang="en-US" sz="2800" u="sng" dirty="0" smtClean="0"/>
              <a:t> </a:t>
            </a:r>
            <a:r>
              <a:rPr lang="en-US" sz="2800" u="sng" dirty="0" smtClean="0">
                <a:solidFill>
                  <a:srgbClr val="FF0000"/>
                </a:solidFill>
              </a:rPr>
              <a:t>trenches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839200" cy="1371600"/>
          </a:xfrm>
        </p:spPr>
        <p:txBody>
          <a:bodyPr wrap="square" lIns="91440" tIns="45720" rIns="91440" bIns="45720" numCol="1" anchorCtr="0" compatLnSpc="1">
            <a:prstTxWarp prst="textNoShape">
              <a:avLst/>
            </a:prstTxWarp>
            <a:normAutofit fontScale="90000"/>
          </a:bodyPr>
          <a:lstStyle/>
          <a:p>
            <a:pPr eaLnBrk="1" hangingPunct="1"/>
            <a:r>
              <a:rPr lang="en-US" sz="2800" cap="none" dirty="0" smtClean="0">
                <a:latin typeface="Cambria" pitchFamily="18" charset="0"/>
              </a:rPr>
              <a:t>SEAFLOOR SPREADING:  </a:t>
            </a:r>
            <a:r>
              <a:rPr lang="en-US" sz="2800" u="sng" cap="none" dirty="0" smtClean="0">
                <a:latin typeface="Cambria" pitchFamily="18" charset="0"/>
              </a:rPr>
              <a:t>ISOCHRON MAP</a:t>
            </a:r>
            <a:r>
              <a:rPr lang="en-US" sz="2800" cap="none" dirty="0" smtClean="0">
                <a:latin typeface="Cambria" pitchFamily="18" charset="0"/>
              </a:rPr>
              <a:t> </a:t>
            </a:r>
            <a:r>
              <a:rPr lang="en-US" sz="2800" cap="none" dirty="0" smtClean="0">
                <a:latin typeface="Cambria" pitchFamily="18" charset="0"/>
                <a:hlinkClick r:id="rId3"/>
              </a:rPr>
              <a:t> Click for Animation</a:t>
            </a:r>
            <a:r>
              <a:rPr lang="en-US" sz="2800" cap="none" dirty="0" smtClean="0">
                <a:latin typeface="Cambria" pitchFamily="18" charset="0"/>
              </a:rPr>
              <a:t/>
            </a:r>
            <a:br>
              <a:rPr lang="en-US" sz="2800" cap="none" dirty="0" smtClean="0">
                <a:latin typeface="Cambria" pitchFamily="18" charset="0"/>
              </a:rPr>
            </a:br>
            <a:r>
              <a:rPr lang="en-US" sz="2800" cap="none" dirty="0" smtClean="0">
                <a:solidFill>
                  <a:srgbClr val="FF0000"/>
                </a:solidFill>
                <a:latin typeface="Cambria" pitchFamily="18" charset="0"/>
              </a:rPr>
              <a:t>RED INDICATES NEWER CRUST</a:t>
            </a:r>
            <a:r>
              <a:rPr lang="en-US" sz="2800" cap="none" dirty="0" smtClean="0">
                <a:latin typeface="Cambria" pitchFamily="18" charset="0"/>
              </a:rPr>
              <a:t/>
            </a:r>
            <a:br>
              <a:rPr lang="en-US" sz="2800" cap="none" dirty="0" smtClean="0">
                <a:latin typeface="Cambria" pitchFamily="18" charset="0"/>
              </a:rPr>
            </a:br>
            <a:r>
              <a:rPr lang="en-US" sz="2800" cap="none" dirty="0" smtClean="0">
                <a:solidFill>
                  <a:srgbClr val="0000FF"/>
                </a:solidFill>
                <a:latin typeface="Cambria" pitchFamily="18" charset="0"/>
              </a:rPr>
              <a:t>BLUE: OLDEST (FURTHEST FROM BOUNDARY)</a:t>
            </a:r>
            <a:r>
              <a:rPr lang="en-US" sz="2700" cap="none" dirty="0" smtClean="0"/>
              <a:t>  </a:t>
            </a:r>
          </a:p>
        </p:txBody>
      </p:sp>
      <p:pic>
        <p:nvPicPr>
          <p:cNvPr id="29699" name="Picture 4" descr="http://geolab.com.ua/wp-content/uploads/2010/11/tektonika-005-600x37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8534400"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417638"/>
          </a:xfrm>
        </p:spPr>
        <p:txBody>
          <a:bodyPr wrap="square" lIns="91440" tIns="45720" rIns="91440" bIns="45720" numCol="1" anchorCtr="0" compatLnSpc="1">
            <a:prstTxWarp prst="textNoShape">
              <a:avLst/>
            </a:prstTxWarp>
            <a:normAutofit fontScale="90000"/>
          </a:bodyPr>
          <a:lstStyle/>
          <a:p>
            <a:pPr eaLnBrk="1" hangingPunct="1"/>
            <a:r>
              <a:rPr lang="en-US" cap="none" dirty="0" smtClean="0"/>
              <a:t>USING PATTERNS OF MAGNETISM TO Prove  SEAFLOOR SPREADING</a:t>
            </a:r>
            <a:br>
              <a:rPr lang="en-US" cap="none" dirty="0" smtClean="0"/>
            </a:br>
            <a:r>
              <a:rPr lang="en-US" cap="none" dirty="0" smtClean="0">
                <a:hlinkClick r:id="rId3"/>
              </a:rPr>
              <a:t>(click for animation)</a:t>
            </a:r>
            <a:endParaRPr lang="en-US" cap="none" dirty="0" smtClean="0"/>
          </a:p>
        </p:txBody>
      </p:sp>
      <p:sp>
        <p:nvSpPr>
          <p:cNvPr id="30723" name="Content Placeholder 2"/>
          <p:cNvSpPr>
            <a:spLocks noGrp="1"/>
          </p:cNvSpPr>
          <p:nvPr>
            <p:ph sz="quarter" idx="1"/>
          </p:nvPr>
        </p:nvSpPr>
        <p:spPr>
          <a:xfrm>
            <a:off x="0" y="1600200"/>
            <a:ext cx="8686800" cy="4873625"/>
          </a:xfrm>
        </p:spPr>
        <p:txBody>
          <a:bodyPr/>
          <a:lstStyle/>
          <a:p>
            <a:pPr lvl="1" eaLnBrk="1" hangingPunct="1"/>
            <a:r>
              <a:rPr lang="en-US" sz="2400" dirty="0" smtClean="0"/>
              <a:t>Every few or so thousand years the earth reverses </a:t>
            </a:r>
            <a:r>
              <a:rPr lang="en-US" sz="2400" b="1" u="sng" dirty="0" smtClean="0">
                <a:solidFill>
                  <a:srgbClr val="FF0000"/>
                </a:solidFill>
              </a:rPr>
              <a:t>polarity</a:t>
            </a:r>
            <a:r>
              <a:rPr lang="en-US" sz="2400" dirty="0" smtClean="0"/>
              <a:t> (north pole becomes south!).</a:t>
            </a:r>
            <a:r>
              <a:rPr lang="en-US" dirty="0" smtClean="0"/>
              <a:t>  </a:t>
            </a:r>
          </a:p>
          <a:p>
            <a:pPr lvl="1" eaLnBrk="1" hangingPunct="1"/>
            <a:r>
              <a:rPr lang="en-US" sz="2400" dirty="0" smtClean="0"/>
              <a:t>Grains of </a:t>
            </a:r>
            <a:r>
              <a:rPr lang="en-US" sz="2400" u="sng" dirty="0" smtClean="0"/>
              <a:t>magnetite in basalt </a:t>
            </a:r>
            <a:r>
              <a:rPr lang="en-US" sz="2400" dirty="0" smtClean="0"/>
              <a:t>“record” this magnetic polarity as the grains align themselves to the magnetic field of earth (normal or reversed).</a:t>
            </a:r>
            <a:r>
              <a:rPr lang="en-US" dirty="0" smtClean="0"/>
              <a:t> </a:t>
            </a:r>
          </a:p>
        </p:txBody>
      </p:sp>
      <p:pic>
        <p:nvPicPr>
          <p:cNvPr id="30724" name="Picture 4" descr="pt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508375"/>
            <a:ext cx="57150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r>
              <a:rPr lang="en-US" sz="2800" cap="none" smtClean="0">
                <a:solidFill>
                  <a:schemeClr val="tx1"/>
                </a:solidFill>
              </a:rPr>
              <a:t>Parallel stripping (changes in magnetism) in igneous rock on both sides of ocean ridges led to further evidence of seafloor spreading</a:t>
            </a:r>
          </a:p>
        </p:txBody>
      </p:sp>
      <p:sp>
        <p:nvSpPr>
          <p:cNvPr id="68611" name="Rectangle 3"/>
          <p:cNvSpPr>
            <a:spLocks noGrp="1"/>
          </p:cNvSpPr>
          <p:nvPr>
            <p:ph type="body" idx="4294967295"/>
          </p:nvPr>
        </p:nvSpPr>
        <p:spPr/>
        <p:txBody>
          <a:bodyPr/>
          <a:lstStyle/>
          <a:p>
            <a:r>
              <a:rPr lang="en-US" smtClean="0">
                <a:solidFill>
                  <a:srgbClr val="FF0000"/>
                </a:solidFill>
              </a:rPr>
              <a:t>(+)</a:t>
            </a:r>
            <a:r>
              <a:rPr lang="en-US" smtClean="0"/>
              <a:t>= Normal polarity      </a:t>
            </a:r>
            <a:r>
              <a:rPr lang="en-US" smtClean="0">
                <a:solidFill>
                  <a:srgbClr val="0000FF"/>
                </a:solidFill>
              </a:rPr>
              <a:t>(-)</a:t>
            </a:r>
            <a:r>
              <a:rPr lang="en-US" smtClean="0"/>
              <a:t>= Reversed Polarity </a:t>
            </a:r>
          </a:p>
          <a:p>
            <a:pPr lvl="4">
              <a:buFont typeface="Wingdings 2" pitchFamily="18" charset="2"/>
              <a:buNone/>
            </a:pPr>
            <a:r>
              <a:rPr lang="en-US" smtClean="0"/>
              <a:t>Strong reading                                      weaker reading</a:t>
            </a:r>
          </a:p>
        </p:txBody>
      </p:sp>
      <p:pic>
        <p:nvPicPr>
          <p:cNvPr id="68613" name="Picture 5" descr="Stripes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09813"/>
            <a:ext cx="7010400" cy="4548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sz="5400" b="1" dirty="0" smtClean="0"/>
              <a:t>Folding</a:t>
            </a:r>
            <a:r>
              <a:rPr lang="en-US" sz="5400" dirty="0" smtClean="0"/>
              <a:t> </a:t>
            </a:r>
            <a:endParaRPr lang="en-US" sz="5400" dirty="0"/>
          </a:p>
        </p:txBody>
      </p:sp>
      <p:pic>
        <p:nvPicPr>
          <p:cNvPr id="10243" name="Picture 4" descr="http://uregina.ca/~sauchyn/geog323/3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http://www.lulworth.com/images/Lulworth-Crump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7800"/>
            <a:ext cx="40386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http://www.gutenberg.org/files/27015/27015-h/images/i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533900"/>
            <a:ext cx="6667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bwMode="auto">
          <a:xfrm>
            <a:off x="457200" y="0"/>
            <a:ext cx="7467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cap="none" smtClean="0">
                <a:solidFill>
                  <a:srgbClr val="FF0000"/>
                </a:solidFill>
              </a:rPr>
              <a:t>In summary…</a:t>
            </a:r>
          </a:p>
        </p:txBody>
      </p:sp>
      <p:sp>
        <p:nvSpPr>
          <p:cNvPr id="69635" name="Rectangle 3"/>
          <p:cNvSpPr>
            <a:spLocks noGrp="1"/>
          </p:cNvSpPr>
          <p:nvPr>
            <p:ph type="body" idx="4294967295"/>
          </p:nvPr>
        </p:nvSpPr>
        <p:spPr>
          <a:xfrm>
            <a:off x="228600" y="990600"/>
            <a:ext cx="8077200" cy="5483225"/>
          </a:xfrm>
        </p:spPr>
        <p:txBody>
          <a:bodyPr/>
          <a:lstStyle/>
          <a:p>
            <a:pPr>
              <a:lnSpc>
                <a:spcPct val="90000"/>
              </a:lnSpc>
            </a:pPr>
            <a:r>
              <a:rPr lang="en-US" sz="2800" dirty="0" smtClean="0"/>
              <a:t>New basaltic </a:t>
            </a:r>
            <a:r>
              <a:rPr lang="en-US" sz="2800" u="sng" dirty="0" smtClean="0"/>
              <a:t>ocean crust is formed</a:t>
            </a:r>
            <a:r>
              <a:rPr lang="en-US" sz="2800" dirty="0" smtClean="0"/>
              <a:t> at </a:t>
            </a:r>
            <a:r>
              <a:rPr lang="en-US" sz="2800" u="sng" dirty="0" smtClean="0"/>
              <a:t>Ocean Ridges</a:t>
            </a:r>
          </a:p>
          <a:p>
            <a:pPr lvl="1">
              <a:lnSpc>
                <a:spcPct val="90000"/>
              </a:lnSpc>
            </a:pPr>
            <a:r>
              <a:rPr lang="en-US" u="sng" dirty="0" smtClean="0"/>
              <a:t>How? </a:t>
            </a:r>
            <a:r>
              <a:rPr lang="en-US" dirty="0" smtClean="0"/>
              <a:t>Magma (hot and LESS dense) is forced through crust and fills </a:t>
            </a:r>
            <a:r>
              <a:rPr lang="en-US" dirty="0" err="1" smtClean="0"/>
              <a:t>gap</a:t>
            </a:r>
            <a:r>
              <a:rPr lang="en-US" dirty="0" err="1" smtClean="0">
                <a:sym typeface="Wingdings" pitchFamily="2" charset="2"/>
              </a:rPr>
              <a:t>coolsbasalt</a:t>
            </a:r>
            <a:endParaRPr lang="en-US" dirty="0" smtClean="0">
              <a:sym typeface="Wingdings" pitchFamily="2" charset="2"/>
            </a:endParaRPr>
          </a:p>
          <a:p>
            <a:pPr lvl="1">
              <a:lnSpc>
                <a:spcPct val="90000"/>
              </a:lnSpc>
              <a:buFont typeface="Wingdings 2" pitchFamily="18" charset="2"/>
              <a:buNone/>
            </a:pPr>
            <a:endParaRPr lang="en-US" u="sng" dirty="0" smtClean="0"/>
          </a:p>
          <a:p>
            <a:pPr>
              <a:lnSpc>
                <a:spcPct val="90000"/>
              </a:lnSpc>
            </a:pPr>
            <a:r>
              <a:rPr lang="en-US" sz="2800" dirty="0" smtClean="0"/>
              <a:t>Older Crust is </a:t>
            </a:r>
            <a:r>
              <a:rPr lang="en-US" sz="2800" u="sng" dirty="0" smtClean="0"/>
              <a:t>destroyed at Ocean Trenches</a:t>
            </a:r>
          </a:p>
          <a:p>
            <a:pPr>
              <a:lnSpc>
                <a:spcPct val="90000"/>
              </a:lnSpc>
              <a:buFont typeface="Wingdings" pitchFamily="2" charset="2"/>
              <a:buNone/>
            </a:pPr>
            <a:endParaRPr lang="en-US" sz="2800" u="sng" dirty="0" smtClean="0"/>
          </a:p>
          <a:p>
            <a:pPr>
              <a:lnSpc>
                <a:spcPct val="90000"/>
              </a:lnSpc>
            </a:pPr>
            <a:r>
              <a:rPr lang="en-US" dirty="0" smtClean="0"/>
              <a:t> </a:t>
            </a:r>
            <a:r>
              <a:rPr lang="en-US" sz="2800" u="sng" dirty="0" smtClean="0"/>
              <a:t>Seafloor spreading</a:t>
            </a:r>
            <a:r>
              <a:rPr lang="en-US" sz="2800" dirty="0" smtClean="0"/>
              <a:t> was the </a:t>
            </a:r>
            <a:r>
              <a:rPr lang="en-US" sz="2800" u="sng" dirty="0" smtClean="0"/>
              <a:t>“How”</a:t>
            </a:r>
            <a:r>
              <a:rPr lang="en-US" sz="2800" dirty="0" smtClean="0"/>
              <a:t> that Wegener was missing  (continents + oceanic crust= plates not the continents alone)</a:t>
            </a:r>
          </a:p>
          <a:p>
            <a:pPr>
              <a:lnSpc>
                <a:spcPct val="90000"/>
              </a:lnSpc>
            </a:pPr>
            <a:endParaRPr lang="en-US" sz="2800" dirty="0" smtClean="0"/>
          </a:p>
          <a:p>
            <a:pPr>
              <a:lnSpc>
                <a:spcPct val="90000"/>
              </a:lnSpc>
            </a:pPr>
            <a:r>
              <a:rPr lang="en-US" sz="2800" u="sng" dirty="0" smtClean="0"/>
              <a:t>Convection currents</a:t>
            </a:r>
            <a:r>
              <a:rPr lang="en-US" sz="2800" dirty="0" smtClean="0"/>
              <a:t> in the mantle support the “WHY” for plate movement </a:t>
            </a:r>
          </a:p>
          <a:p>
            <a:pPr>
              <a:lnSpc>
                <a:spcPct val="90000"/>
              </a:lnSpc>
            </a:pPr>
            <a:endParaRPr lang="en-US" sz="2800" u="sng"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Seafloor Spreading Lab part A</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55" name="SMARTInkShape-51"/>
          <p:cNvSpPr/>
          <p:nvPr/>
        </p:nvSpPr>
        <p:spPr>
          <a:xfrm>
            <a:off x="30546" y="4556760"/>
            <a:ext cx="136130" cy="7621"/>
          </a:xfrm>
          <a:custGeom>
            <a:avLst/>
            <a:gdLst/>
            <a:ahLst/>
            <a:cxnLst/>
            <a:rect l="0" t="0" r="0" b="0"/>
            <a:pathLst>
              <a:path w="136130" h="7621">
                <a:moveTo>
                  <a:pt x="7554" y="0"/>
                </a:moveTo>
                <a:lnTo>
                  <a:pt x="43653" y="0"/>
                </a:lnTo>
                <a:lnTo>
                  <a:pt x="77968" y="0"/>
                </a:lnTo>
                <a:lnTo>
                  <a:pt x="114907" y="0"/>
                </a:lnTo>
                <a:lnTo>
                  <a:pt x="136129" y="0"/>
                </a:lnTo>
                <a:lnTo>
                  <a:pt x="98419" y="846"/>
                </a:lnTo>
                <a:lnTo>
                  <a:pt x="62537" y="6031"/>
                </a:lnTo>
                <a:lnTo>
                  <a:pt x="26693" y="7306"/>
                </a:lnTo>
                <a:lnTo>
                  <a:pt x="0" y="7612"/>
                </a:lnTo>
                <a:lnTo>
                  <a:pt x="37984" y="7620"/>
                </a:lnTo>
                <a:lnTo>
                  <a:pt x="72549" y="7620"/>
                </a:lnTo>
                <a:lnTo>
                  <a:pt x="129474" y="762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2" name="SMARTInkShape-57"/>
          <p:cNvSpPr/>
          <p:nvPr/>
        </p:nvSpPr>
        <p:spPr>
          <a:xfrm>
            <a:off x="41330" y="5189220"/>
            <a:ext cx="95831" cy="15241"/>
          </a:xfrm>
          <a:custGeom>
            <a:avLst/>
            <a:gdLst/>
            <a:ahLst/>
            <a:cxnLst/>
            <a:rect l="0" t="0" r="0" b="0"/>
            <a:pathLst>
              <a:path w="95831" h="15241">
                <a:moveTo>
                  <a:pt x="4390" y="0"/>
                </a:moveTo>
                <a:lnTo>
                  <a:pt x="0" y="0"/>
                </a:lnTo>
                <a:lnTo>
                  <a:pt x="37517" y="4045"/>
                </a:lnTo>
                <a:lnTo>
                  <a:pt x="95830" y="152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5" name="SMARTInkShape-68"/>
          <p:cNvSpPr/>
          <p:nvPr/>
        </p:nvSpPr>
        <p:spPr>
          <a:xfrm>
            <a:off x="3017520" y="4549140"/>
            <a:ext cx="15241" cy="7621"/>
          </a:xfrm>
          <a:custGeom>
            <a:avLst/>
            <a:gdLst/>
            <a:ahLst/>
            <a:cxnLst/>
            <a:rect l="0" t="0" r="0" b="0"/>
            <a:pathLst>
              <a:path w="15241" h="7621">
                <a:moveTo>
                  <a:pt x="0" y="7620"/>
                </a:moveTo>
                <a:lnTo>
                  <a:pt x="4045" y="7620"/>
                </a:lnTo>
                <a:lnTo>
                  <a:pt x="8289" y="5362"/>
                </a:lnTo>
                <a:lnTo>
                  <a:pt x="1524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a:spLocks noChangeArrowheads="1"/>
          </p:cNvSpPr>
          <p:nvPr/>
        </p:nvSpPr>
        <p:spPr bwMode="auto">
          <a:xfrm flipV="1">
            <a:off x="457199" y="-2"/>
            <a:ext cx="69452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237484" cy="569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27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noAutofit/>
          </a:bodyPr>
          <a:lstStyle/>
          <a:p>
            <a:pPr eaLnBrk="1" hangingPunct="1"/>
            <a:r>
              <a:rPr lang="en-US" sz="2800" cap="none" dirty="0" smtClean="0"/>
              <a:t>Plate Boundaries: </a:t>
            </a:r>
            <a:br>
              <a:rPr lang="en-US" sz="2800" cap="none" dirty="0" smtClean="0"/>
            </a:br>
            <a:r>
              <a:rPr lang="en-US" sz="2800" cap="none" dirty="0" smtClean="0"/>
              <a:t>WHAT HAPPENS AT THE BOUNDARIES BETWEEN THE PLATES? </a:t>
            </a:r>
          </a:p>
        </p:txBody>
      </p:sp>
      <p:sp>
        <p:nvSpPr>
          <p:cNvPr id="27651" name="Content Placeholder 2"/>
          <p:cNvSpPr>
            <a:spLocks noGrp="1"/>
          </p:cNvSpPr>
          <p:nvPr>
            <p:ph sz="quarter" idx="1"/>
          </p:nvPr>
        </p:nvSpPr>
        <p:spPr>
          <a:xfrm>
            <a:off x="457200" y="1600200"/>
            <a:ext cx="7467600" cy="4873625"/>
          </a:xfrm>
        </p:spPr>
        <p:txBody>
          <a:bodyPr/>
          <a:lstStyle/>
          <a:p>
            <a:pPr eaLnBrk="1" hangingPunct="1"/>
            <a:r>
              <a:rPr lang="en-US" dirty="0" smtClean="0"/>
              <a:t>Some plates move forward, some move backwards, and some even move up and down…</a:t>
            </a:r>
          </a:p>
          <a:p>
            <a:pPr lvl="3" eaLnBrk="1" hangingPunct="1"/>
            <a:endParaRPr lang="en-US" dirty="0" smtClean="0"/>
          </a:p>
        </p:txBody>
      </p:sp>
      <p:pic>
        <p:nvPicPr>
          <p:cNvPr id="27652" name="Picture 2" descr="http://upload.wikimedia.org/wikipedia/commons/thumb/4/40/Tectonic_plate_boundaries.png/500px-Tectonic_plate_boundar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67000"/>
            <a:ext cx="75644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wrap="square" lIns="91440" tIns="45720" rIns="91440" bIns="45720" numCol="1" anchorCtr="0" compatLnSpc="1">
            <a:prstTxWarp prst="textNoShape">
              <a:avLst/>
            </a:prstTxWarp>
          </a:bodyPr>
          <a:lstStyle/>
          <a:p>
            <a:pPr eaLnBrk="1" hangingPunct="1"/>
            <a:r>
              <a:rPr lang="en-US" sz="2600" cap="none" dirty="0" smtClean="0"/>
              <a:t>The 3 TYPES OF BOUNDARIES :</a:t>
            </a:r>
            <a:br>
              <a:rPr lang="en-US" sz="2600" cap="none" dirty="0" smtClean="0"/>
            </a:br>
            <a:r>
              <a:rPr lang="en-US" sz="2600" cap="none" dirty="0" smtClean="0">
                <a:hlinkClick r:id="rId3"/>
              </a:rPr>
              <a:t>click here for </a:t>
            </a:r>
            <a:r>
              <a:rPr lang="en-US" sz="2600" cap="none" dirty="0" err="1" smtClean="0">
                <a:hlinkClick r:id="rId3"/>
              </a:rPr>
              <a:t>interactives</a:t>
            </a:r>
            <a:endParaRPr lang="en-US" sz="2600" cap="none" dirty="0" smtClean="0"/>
          </a:p>
        </p:txBody>
      </p:sp>
      <p:sp>
        <p:nvSpPr>
          <p:cNvPr id="3" name="Content Placeholder 2"/>
          <p:cNvSpPr>
            <a:spLocks noGrp="1"/>
          </p:cNvSpPr>
          <p:nvPr>
            <p:ph sz="quarter" idx="1"/>
          </p:nvPr>
        </p:nvSpPr>
        <p:spPr>
          <a:xfrm>
            <a:off x="0" y="1219200"/>
            <a:ext cx="8763000" cy="2209800"/>
          </a:xfrm>
        </p:spPr>
        <p:txBody>
          <a:bodyPr>
            <a:normAutofit/>
          </a:bodyPr>
          <a:lstStyle/>
          <a:p>
            <a:pPr eaLnBrk="1" hangingPunct="1">
              <a:lnSpc>
                <a:spcPct val="90000"/>
              </a:lnSpc>
            </a:pPr>
            <a:r>
              <a:rPr lang="en-US" sz="4200" dirty="0" smtClean="0"/>
              <a:t>1.) Divergent- </a:t>
            </a:r>
            <a:r>
              <a:rPr lang="en-US" u="sng" dirty="0" smtClean="0"/>
              <a:t>Spreads apart</a:t>
            </a:r>
            <a:r>
              <a:rPr lang="en-US" dirty="0" smtClean="0"/>
              <a:t>.  NEW CRUST IS FORMED (Basalt) .   Forms  </a:t>
            </a:r>
            <a:r>
              <a:rPr lang="en-US" dirty="0" smtClean="0">
                <a:solidFill>
                  <a:srgbClr val="FF0000"/>
                </a:solidFill>
              </a:rPr>
              <a:t>OCEAN RIDGES</a:t>
            </a:r>
          </a:p>
          <a:p>
            <a:pPr eaLnBrk="1" hangingPunct="1">
              <a:lnSpc>
                <a:spcPct val="90000"/>
              </a:lnSpc>
            </a:pPr>
            <a:r>
              <a:rPr lang="en-US" i="1" dirty="0" smtClean="0"/>
              <a:t>This is how new seas and oceans are formed! </a:t>
            </a:r>
          </a:p>
          <a:p>
            <a:pPr marL="742950" lvl="1" indent="-285750" eaLnBrk="1" hangingPunct="1">
              <a:lnSpc>
                <a:spcPct val="90000"/>
              </a:lnSpc>
            </a:pPr>
            <a:r>
              <a:rPr lang="en-US" i="1" dirty="0" smtClean="0"/>
              <a:t>Seafloor Spreading </a:t>
            </a:r>
          </a:p>
          <a:p>
            <a:pPr marL="742950" lvl="1" indent="-285750" eaLnBrk="1" hangingPunct="1">
              <a:lnSpc>
                <a:spcPct val="90000"/>
              </a:lnSpc>
              <a:buFont typeface="Wingdings 2" pitchFamily="18" charset="2"/>
              <a:buNone/>
            </a:pPr>
            <a:r>
              <a:rPr lang="en-US" i="1" dirty="0" smtClean="0"/>
              <a:t>			=Opening of the Atlantic in the Mesozoic Era  at MAR</a:t>
            </a:r>
          </a:p>
        </p:txBody>
      </p:sp>
      <p:pic>
        <p:nvPicPr>
          <p:cNvPr id="28676" name="Picture 2" descr="http://geology10.gomyclass.com/files/lecshare1/html/images/objects/obj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657600"/>
            <a:ext cx="5410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5" descr="Continental_Rif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7467600" cy="642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381000" y="914400"/>
            <a:ext cx="4953000" cy="5257800"/>
          </a:xfrm>
        </p:spPr>
        <p:txBody>
          <a:bodyPr/>
          <a:lstStyle/>
          <a:p>
            <a:pPr eaLnBrk="1" hangingPunct="1"/>
            <a:r>
              <a:rPr lang="en-US" sz="2800" dirty="0" smtClean="0"/>
              <a:t>Iceland has a divergent plate boundary running through its middle</a:t>
            </a:r>
          </a:p>
          <a:p>
            <a:pPr eaLnBrk="1" hangingPunct="1"/>
            <a:r>
              <a:rPr lang="en-US" sz="2800" dirty="0" smtClean="0"/>
              <a:t>Creates </a:t>
            </a:r>
            <a:r>
              <a:rPr lang="en-US" sz="2800" u="sng" dirty="0" smtClean="0">
                <a:solidFill>
                  <a:srgbClr val="FF0000"/>
                </a:solidFill>
              </a:rPr>
              <a:t>RIFT VALLEYS</a:t>
            </a:r>
            <a:endParaRPr lang="en-US" u="sng" dirty="0" smtClean="0">
              <a:solidFill>
                <a:srgbClr val="FF0000"/>
              </a:solidFill>
            </a:endParaRPr>
          </a:p>
        </p:txBody>
      </p:sp>
      <p:pic>
        <p:nvPicPr>
          <p:cNvPr id="31748" name="Picture 5" descr="Icelan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14800"/>
            <a:ext cx="37338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6"/>
          <p:cNvSpPr>
            <a:spLocks noChangeArrowheads="1"/>
          </p:cNvSpPr>
          <p:nvPr/>
        </p:nvSpPr>
        <p:spPr bwMode="auto">
          <a:xfrm>
            <a:off x="3048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ct val="0"/>
              </a:spcBef>
              <a:buClrTx/>
              <a:buSzTx/>
              <a:buFontTx/>
              <a:buNone/>
            </a:pPr>
            <a:r>
              <a:rPr lang="en-US" sz="4400" b="0" u="none">
                <a:solidFill>
                  <a:schemeClr val="tx2"/>
                </a:solidFill>
              </a:rPr>
              <a:t>Divergent Boundaries on land: </a:t>
            </a:r>
          </a:p>
        </p:txBody>
      </p:sp>
      <p:pic>
        <p:nvPicPr>
          <p:cNvPr id="31750" name="Picture 8" descr="Ice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00400"/>
            <a:ext cx="29972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IcelandRif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219200"/>
            <a:ext cx="3533775" cy="2441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cap="none" smtClean="0"/>
              <a:t>Rift Valley: In Africa </a:t>
            </a:r>
            <a:br>
              <a:rPr lang="en-US" cap="none" smtClean="0"/>
            </a:br>
            <a:r>
              <a:rPr lang="en-US" cap="none" smtClean="0"/>
              <a:t>(will form new ocean) </a:t>
            </a:r>
          </a:p>
        </p:txBody>
      </p:sp>
      <p:pic>
        <p:nvPicPr>
          <p:cNvPr id="71685" name="Picture 5" descr="african_r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855913"/>
          </a:xfrm>
          <a:prstGeom prst="rect">
            <a:avLst/>
          </a:prstGeom>
          <a:noFill/>
          <a:extLst>
            <a:ext uri="{909E8E84-426E-40DD-AFC4-6F175D3DCCD1}">
              <a14:hiddenFill xmlns:a14="http://schemas.microsoft.com/office/drawing/2010/main">
                <a:solidFill>
                  <a:srgbClr val="FFFFFF"/>
                </a:solidFill>
              </a14:hiddenFill>
            </a:ext>
          </a:extLst>
        </p:spPr>
      </p:pic>
      <p:pic>
        <p:nvPicPr>
          <p:cNvPr id="71687" name="Picture 7" descr="african_tectonic_pl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51816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71689" name="Picture 9" descr="albertinerift_pa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2895600"/>
            <a:ext cx="2674938"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838200" y="2438400"/>
            <a:ext cx="7772400" cy="3962400"/>
          </a:xfrm>
        </p:spPr>
        <p:txBody>
          <a:bodyPr/>
          <a:lstStyle/>
          <a:p>
            <a:pPr eaLnBrk="1" hangingPunct="1"/>
            <a:r>
              <a:rPr lang="en-US" sz="3200" dirty="0" smtClean="0"/>
              <a:t>There are three styles of convergent plate boundaries</a:t>
            </a:r>
          </a:p>
          <a:p>
            <a:pPr marL="366713" lvl="1" indent="0" eaLnBrk="1" hangingPunct="1">
              <a:buNone/>
            </a:pPr>
            <a:r>
              <a:rPr lang="en-US" sz="2900" dirty="0" smtClean="0"/>
              <a:t>a. Continent-continent collision</a:t>
            </a:r>
          </a:p>
          <a:p>
            <a:pPr marL="366713" lvl="1" indent="0" eaLnBrk="1" hangingPunct="1">
              <a:buNone/>
            </a:pPr>
            <a:r>
              <a:rPr lang="en-US" sz="2900" dirty="0" smtClean="0"/>
              <a:t>b. Continent-oceanic crust collision</a:t>
            </a:r>
          </a:p>
          <a:p>
            <a:pPr marL="366713" lvl="1" indent="0" eaLnBrk="1" hangingPunct="1">
              <a:buNone/>
            </a:pPr>
            <a:r>
              <a:rPr lang="en-US" sz="2900" dirty="0" smtClean="0"/>
              <a:t>c. Ocean-ocean collision</a:t>
            </a:r>
          </a:p>
        </p:txBody>
      </p:sp>
      <p:sp>
        <p:nvSpPr>
          <p:cNvPr id="32771" name="Rectangle 3"/>
          <p:cNvSpPr>
            <a:spLocks noChangeArrowheads="1"/>
          </p:cNvSpPr>
          <p:nvPr/>
        </p:nvSpPr>
        <p:spPr bwMode="auto">
          <a:xfrm>
            <a:off x="228600" y="304800"/>
            <a:ext cx="815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ct val="0"/>
              </a:spcBef>
              <a:buClrTx/>
              <a:buSzTx/>
              <a:buFontTx/>
              <a:buNone/>
            </a:pPr>
            <a:r>
              <a:rPr lang="en-US" sz="4400" b="0" u="none">
                <a:solidFill>
                  <a:schemeClr val="tx2"/>
                </a:solidFill>
              </a:rPr>
              <a:t>2.)Convergent Boundaries</a:t>
            </a:r>
          </a:p>
          <a:p>
            <a:pPr eaLnBrk="1" hangingPunct="1">
              <a:spcBef>
                <a:spcPct val="0"/>
              </a:spcBef>
              <a:buClrTx/>
              <a:buSzTx/>
              <a:buFontTx/>
              <a:buNone/>
            </a:pPr>
            <a:r>
              <a:rPr lang="en-US" sz="3200" b="0" u="none">
                <a:solidFill>
                  <a:schemeClr val="tx2"/>
                </a:solidFill>
              </a:rPr>
              <a:t>Are collision zones where </a:t>
            </a:r>
            <a:r>
              <a:rPr lang="en-US" sz="3200" b="0">
                <a:solidFill>
                  <a:schemeClr val="tx2"/>
                </a:solidFill>
              </a:rPr>
              <a:t>crust is destroyed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 Continent-Continent</a:t>
            </a:r>
            <a:endParaRPr lang="en-US" dirty="0"/>
          </a:p>
        </p:txBody>
      </p:sp>
      <p:sp>
        <p:nvSpPr>
          <p:cNvPr id="33795" name="Content Placeholder 2"/>
          <p:cNvSpPr>
            <a:spLocks noGrp="1"/>
          </p:cNvSpPr>
          <p:nvPr>
            <p:ph sz="quarter" idx="1"/>
          </p:nvPr>
        </p:nvSpPr>
        <p:spPr>
          <a:xfrm>
            <a:off x="457200" y="1600200"/>
            <a:ext cx="7467600" cy="4873625"/>
          </a:xfrm>
        </p:spPr>
        <p:txBody>
          <a:bodyPr/>
          <a:lstStyle/>
          <a:p>
            <a:pPr eaLnBrk="1" hangingPunct="1"/>
            <a:r>
              <a:rPr lang="en-US" dirty="0" smtClean="0"/>
              <a:t>Both continental plates have roughly the same density (granite)  so they push until they “buckle” </a:t>
            </a:r>
            <a:r>
              <a:rPr lang="en-US" u="sng" dirty="0" smtClean="0">
                <a:solidFill>
                  <a:srgbClr val="FF0000"/>
                </a:solidFill>
              </a:rPr>
              <a:t>forming folded mountains </a:t>
            </a:r>
          </a:p>
        </p:txBody>
      </p:sp>
      <p:pic>
        <p:nvPicPr>
          <p:cNvPr id="33799" name="Picture 7" descr="convergent+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0"/>
            <a:ext cx="5715000" cy="340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t>Ex: Himalayan Mountains </a:t>
            </a:r>
            <a:br>
              <a:rPr lang="en-US" dirty="0" smtClean="0"/>
            </a:br>
            <a:r>
              <a:rPr lang="en-US" dirty="0" smtClean="0"/>
              <a:t>still growing 5(mm)/year</a:t>
            </a:r>
            <a:endParaRPr lang="en-US" dirty="0"/>
          </a:p>
        </p:txBody>
      </p:sp>
      <p:pic>
        <p:nvPicPr>
          <p:cNvPr id="34819" name="Picture 10" descr="Himalaya-formation"/>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1749425"/>
            <a:ext cx="2819400" cy="5108575"/>
          </a:xfrm>
          <a:noFill/>
        </p:spPr>
      </p:pic>
      <p:pic>
        <p:nvPicPr>
          <p:cNvPr id="34820" name="Picture 2" descr="http://t2.gstatic.com/images?q=tbn:ANd9GcQyt2s5Ub3UsYEItRmMFOatTPhHoTNigeASxoN35UMeTvcCsAG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04800"/>
            <a:ext cx="26670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http://1.bp.blogspot.com/-9K7umMSEEy4/TfakwDW8sFI/AAAAAAAAkYM/xlX0-SiqVO8/s1600/spectacular-view-of-himalayas-captured-from-hot-air-balloon-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276600"/>
            <a:ext cx="50419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3200400" cy="1676400"/>
          </a:xfrm>
        </p:spPr>
        <p:txBody>
          <a:bodyPr/>
          <a:lstStyle/>
          <a:p>
            <a:pPr eaLnBrk="1" fontAlgn="auto" hangingPunct="1">
              <a:spcAft>
                <a:spcPts val="0"/>
              </a:spcAft>
              <a:defRPr/>
            </a:pPr>
            <a:r>
              <a:rPr lang="en-US" sz="3600" b="1" dirty="0" smtClean="0"/>
              <a:t>Faulting-</a:t>
            </a:r>
            <a:r>
              <a:rPr lang="en-US" dirty="0" smtClean="0"/>
              <a:t>Movement along a break </a:t>
            </a:r>
            <a:endParaRPr lang="en-US" dirty="0"/>
          </a:p>
        </p:txBody>
      </p:sp>
      <p:pic>
        <p:nvPicPr>
          <p:cNvPr id="11267" name="Picture 4" descr="normal faul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0"/>
            <a:ext cx="5486400"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eq-faults-06 fence san adre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320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San_Andreas_Fault_Aerial_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5295" y="3740588"/>
            <a:ext cx="22558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MARTInkAnnotation6"/>
          <p:cNvSpPr/>
          <p:nvPr/>
        </p:nvSpPr>
        <p:spPr>
          <a:xfrm>
            <a:off x="5322888" y="2170113"/>
            <a:ext cx="9525" cy="9525"/>
          </a:xfrm>
          <a:custGeom>
            <a:avLst/>
            <a:gdLst/>
            <a:ahLst/>
            <a:cxnLst/>
            <a:rect l="0" t="0" r="0" b="0"/>
            <a:pathLst>
              <a:path w="8941" h="8930">
                <a:moveTo>
                  <a:pt x="8940" y="0"/>
                </a:moveTo>
                <a:lnTo>
                  <a:pt x="0"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7" name="Freeform 6"/>
          <p:cNvSpPr/>
          <p:nvPr/>
        </p:nvSpPr>
        <p:spPr>
          <a:xfrm>
            <a:off x="5403850" y="2295525"/>
            <a:ext cx="1588" cy="0"/>
          </a:xfrm>
          <a:custGeom>
            <a:avLst/>
            <a:gdLst/>
            <a:ahLst/>
            <a:cxnLst/>
            <a:rect l="0" t="0" r="0" b="0"/>
            <a:pathLst>
              <a:path w="2649" h="1">
                <a:moveTo>
                  <a:pt x="0" y="0"/>
                </a:moveTo>
                <a:lnTo>
                  <a:pt x="2648"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b="0" u="none"/>
          </a:p>
        </p:txBody>
      </p:sp>
      <p:sp>
        <p:nvSpPr>
          <p:cNvPr id="8" name="SMARTInkAnnotation8"/>
          <p:cNvSpPr/>
          <p:nvPr/>
        </p:nvSpPr>
        <p:spPr>
          <a:xfrm>
            <a:off x="5411788" y="2241550"/>
            <a:ext cx="0" cy="17463"/>
          </a:xfrm>
          <a:custGeom>
            <a:avLst/>
            <a:gdLst/>
            <a:ahLst/>
            <a:cxnLst/>
            <a:rect l="0" t="0" r="0" b="0"/>
            <a:pathLst>
              <a:path w="1" h="17860">
                <a:moveTo>
                  <a:pt x="0" y="0"/>
                </a:moveTo>
                <a:lnTo>
                  <a:pt x="0"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9" name="SMARTInkAnnotation9"/>
          <p:cNvSpPr/>
          <p:nvPr/>
        </p:nvSpPr>
        <p:spPr>
          <a:xfrm>
            <a:off x="5376863" y="2232025"/>
            <a:ext cx="7937" cy="44450"/>
          </a:xfrm>
          <a:custGeom>
            <a:avLst/>
            <a:gdLst/>
            <a:ahLst/>
            <a:cxnLst/>
            <a:rect l="0" t="0" r="0" b="0"/>
            <a:pathLst>
              <a:path w="8940" h="44650">
                <a:moveTo>
                  <a:pt x="0" y="0"/>
                </a:moveTo>
                <a:lnTo>
                  <a:pt x="0" y="24858"/>
                </a:lnTo>
                <a:lnTo>
                  <a:pt x="993" y="29471"/>
                </a:lnTo>
                <a:lnTo>
                  <a:pt x="2648" y="33538"/>
                </a:lnTo>
                <a:lnTo>
                  <a:pt x="8939" y="446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10" name="SMARTInkAnnotation10"/>
          <p:cNvSpPr/>
          <p:nvPr/>
        </p:nvSpPr>
        <p:spPr>
          <a:xfrm>
            <a:off x="5295900" y="2249488"/>
            <a:ext cx="0" cy="26987"/>
          </a:xfrm>
          <a:custGeom>
            <a:avLst/>
            <a:gdLst/>
            <a:ahLst/>
            <a:cxnLst/>
            <a:rect l="0" t="0" r="0" b="0"/>
            <a:pathLst>
              <a:path w="1" h="26790">
                <a:moveTo>
                  <a:pt x="0" y="0"/>
                </a:moveTo>
                <a:lnTo>
                  <a:pt x="0"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11" name="SMARTInkAnnotation11"/>
          <p:cNvSpPr/>
          <p:nvPr/>
        </p:nvSpPr>
        <p:spPr>
          <a:xfrm>
            <a:off x="5295900" y="2303463"/>
            <a:ext cx="0" cy="26987"/>
          </a:xfrm>
          <a:custGeom>
            <a:avLst/>
            <a:gdLst/>
            <a:ahLst/>
            <a:cxnLst/>
            <a:rect l="0" t="0" r="0" b="0"/>
            <a:pathLst>
              <a:path w="1" h="26790">
                <a:moveTo>
                  <a:pt x="0" y="0"/>
                </a:moveTo>
                <a:lnTo>
                  <a:pt x="0"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12" name="SMARTInkAnnotation12"/>
          <p:cNvSpPr/>
          <p:nvPr/>
        </p:nvSpPr>
        <p:spPr>
          <a:xfrm>
            <a:off x="5403850" y="2339975"/>
            <a:ext cx="0" cy="7938"/>
          </a:xfrm>
          <a:custGeom>
            <a:avLst/>
            <a:gdLst/>
            <a:ahLst/>
            <a:cxnLst/>
            <a:rect l="0" t="0" r="0" b="0"/>
            <a:pathLst>
              <a:path w="1" h="8931">
                <a:moveTo>
                  <a:pt x="0" y="0"/>
                </a:moveTo>
                <a:lnTo>
                  <a:pt x="0"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13" name="SMARTInkAnnotation13"/>
          <p:cNvSpPr/>
          <p:nvPr/>
        </p:nvSpPr>
        <p:spPr>
          <a:xfrm>
            <a:off x="5456238" y="2303463"/>
            <a:ext cx="0" cy="9525"/>
          </a:xfrm>
          <a:custGeom>
            <a:avLst/>
            <a:gdLst/>
            <a:ahLst/>
            <a:cxnLst/>
            <a:rect l="0" t="0" r="0" b="0"/>
            <a:pathLst>
              <a:path w="1" h="8930">
                <a:moveTo>
                  <a:pt x="0" y="0"/>
                </a:moveTo>
                <a:lnTo>
                  <a:pt x="0"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14" name="Freeform 13"/>
          <p:cNvSpPr/>
          <p:nvPr/>
        </p:nvSpPr>
        <p:spPr>
          <a:xfrm>
            <a:off x="5483225" y="2249488"/>
            <a:ext cx="3175" cy="1587"/>
          </a:xfrm>
          <a:custGeom>
            <a:avLst/>
            <a:gdLst/>
            <a:ahLst/>
            <a:cxnLst/>
            <a:rect l="0" t="0" r="0" b="0"/>
            <a:pathLst>
              <a:path w="2650" h="1">
                <a:moveTo>
                  <a:pt x="0" y="0"/>
                </a:moveTo>
                <a:lnTo>
                  <a:pt x="2649"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b="0" u="none"/>
          </a:p>
        </p:txBody>
      </p:sp>
      <p:sp>
        <p:nvSpPr>
          <p:cNvPr id="15" name="Freeform 14"/>
          <p:cNvSpPr/>
          <p:nvPr/>
        </p:nvSpPr>
        <p:spPr>
          <a:xfrm>
            <a:off x="5438775" y="2178050"/>
            <a:ext cx="3175" cy="1588"/>
          </a:xfrm>
          <a:custGeom>
            <a:avLst/>
            <a:gdLst/>
            <a:ahLst/>
            <a:cxnLst/>
            <a:rect l="0" t="0" r="0" b="0"/>
            <a:pathLst>
              <a:path w="2649" h="1">
                <a:moveTo>
                  <a:pt x="0" y="0"/>
                </a:moveTo>
                <a:lnTo>
                  <a:pt x="2648"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b="0" u="none"/>
          </a:p>
        </p:txBody>
      </p:sp>
      <p:sp>
        <p:nvSpPr>
          <p:cNvPr id="16" name="Freeform 15"/>
          <p:cNvSpPr/>
          <p:nvPr/>
        </p:nvSpPr>
        <p:spPr>
          <a:xfrm>
            <a:off x="5403850" y="2116138"/>
            <a:ext cx="1588" cy="0"/>
          </a:xfrm>
          <a:custGeom>
            <a:avLst/>
            <a:gdLst/>
            <a:ahLst/>
            <a:cxnLst/>
            <a:rect l="0" t="0" r="0" b="0"/>
            <a:pathLst>
              <a:path w="2649" h="1">
                <a:moveTo>
                  <a:pt x="0" y="0"/>
                </a:moveTo>
                <a:lnTo>
                  <a:pt x="2648"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b="0" u="none"/>
          </a:p>
        </p:txBody>
      </p:sp>
      <p:sp>
        <p:nvSpPr>
          <p:cNvPr id="17" name="SMARTInkAnnotation17"/>
          <p:cNvSpPr/>
          <p:nvPr/>
        </p:nvSpPr>
        <p:spPr>
          <a:xfrm>
            <a:off x="5359400" y="2133600"/>
            <a:ext cx="7938" cy="19050"/>
          </a:xfrm>
          <a:custGeom>
            <a:avLst/>
            <a:gdLst/>
            <a:ahLst/>
            <a:cxnLst/>
            <a:rect l="0" t="0" r="0" b="0"/>
            <a:pathLst>
              <a:path w="8941" h="17860">
                <a:moveTo>
                  <a:pt x="0" y="0"/>
                </a:moveTo>
                <a:lnTo>
                  <a:pt x="0" y="9481"/>
                </a:lnTo>
                <a:lnTo>
                  <a:pt x="993" y="12273"/>
                </a:lnTo>
                <a:lnTo>
                  <a:pt x="2649" y="14135"/>
                </a:lnTo>
                <a:lnTo>
                  <a:pt x="8940"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19" name="SMARTInkAnnotation19"/>
          <p:cNvSpPr/>
          <p:nvPr/>
        </p:nvSpPr>
        <p:spPr>
          <a:xfrm>
            <a:off x="5734050" y="1633538"/>
            <a:ext cx="1001713" cy="1108075"/>
          </a:xfrm>
          <a:custGeom>
            <a:avLst/>
            <a:gdLst/>
            <a:ahLst/>
            <a:cxnLst/>
            <a:rect l="0" t="0" r="0" b="0"/>
            <a:pathLst>
              <a:path w="1001220" h="1106699">
                <a:moveTo>
                  <a:pt x="0" y="0"/>
                </a:moveTo>
                <a:lnTo>
                  <a:pt x="4745" y="0"/>
                </a:lnTo>
                <a:lnTo>
                  <a:pt x="7137" y="1985"/>
                </a:lnTo>
                <a:lnTo>
                  <a:pt x="34590" y="34293"/>
                </a:lnTo>
                <a:lnTo>
                  <a:pt x="57968" y="63990"/>
                </a:lnTo>
                <a:lnTo>
                  <a:pt x="81738" y="90728"/>
                </a:lnTo>
                <a:lnTo>
                  <a:pt x="107653" y="123345"/>
                </a:lnTo>
                <a:lnTo>
                  <a:pt x="145755" y="172568"/>
                </a:lnTo>
                <a:lnTo>
                  <a:pt x="176947" y="212527"/>
                </a:lnTo>
                <a:lnTo>
                  <a:pt x="207710" y="252148"/>
                </a:lnTo>
                <a:lnTo>
                  <a:pt x="231374" y="281730"/>
                </a:lnTo>
                <a:lnTo>
                  <a:pt x="258445" y="314721"/>
                </a:lnTo>
                <a:lnTo>
                  <a:pt x="284383" y="349228"/>
                </a:lnTo>
                <a:lnTo>
                  <a:pt x="296862" y="366764"/>
                </a:lnTo>
                <a:lnTo>
                  <a:pt x="310148" y="384408"/>
                </a:lnTo>
                <a:lnTo>
                  <a:pt x="338153" y="419887"/>
                </a:lnTo>
                <a:lnTo>
                  <a:pt x="381841" y="473330"/>
                </a:lnTo>
                <a:lnTo>
                  <a:pt x="396598" y="492163"/>
                </a:lnTo>
                <a:lnTo>
                  <a:pt x="426239" y="531609"/>
                </a:lnTo>
                <a:lnTo>
                  <a:pt x="442089" y="550859"/>
                </a:lnTo>
                <a:lnTo>
                  <a:pt x="458617" y="569646"/>
                </a:lnTo>
                <a:lnTo>
                  <a:pt x="475594" y="588123"/>
                </a:lnTo>
                <a:lnTo>
                  <a:pt x="491878" y="607387"/>
                </a:lnTo>
                <a:lnTo>
                  <a:pt x="507701" y="627175"/>
                </a:lnTo>
                <a:lnTo>
                  <a:pt x="523216" y="647312"/>
                </a:lnTo>
                <a:lnTo>
                  <a:pt x="539519" y="666690"/>
                </a:lnTo>
                <a:lnTo>
                  <a:pt x="556347" y="685562"/>
                </a:lnTo>
                <a:lnTo>
                  <a:pt x="573526" y="704096"/>
                </a:lnTo>
                <a:lnTo>
                  <a:pt x="605856" y="740564"/>
                </a:lnTo>
                <a:lnTo>
                  <a:pt x="621431" y="758624"/>
                </a:lnTo>
                <a:lnTo>
                  <a:pt x="637774" y="776617"/>
                </a:lnTo>
                <a:lnTo>
                  <a:pt x="687262" y="829390"/>
                </a:lnTo>
                <a:lnTo>
                  <a:pt x="728963" y="876887"/>
                </a:lnTo>
                <a:lnTo>
                  <a:pt x="757713" y="907319"/>
                </a:lnTo>
                <a:lnTo>
                  <a:pt x="853086" y="1003879"/>
                </a:lnTo>
                <a:lnTo>
                  <a:pt x="873799" y="1024614"/>
                </a:lnTo>
                <a:lnTo>
                  <a:pt x="895586" y="1043751"/>
                </a:lnTo>
                <a:lnTo>
                  <a:pt x="924891" y="1068614"/>
                </a:lnTo>
                <a:lnTo>
                  <a:pt x="946157" y="1085903"/>
                </a:lnTo>
                <a:lnTo>
                  <a:pt x="975205" y="1102849"/>
                </a:lnTo>
                <a:lnTo>
                  <a:pt x="979724" y="1105312"/>
                </a:lnTo>
                <a:lnTo>
                  <a:pt x="984381" y="1106406"/>
                </a:lnTo>
                <a:lnTo>
                  <a:pt x="987014" y="1106698"/>
                </a:lnTo>
                <a:lnTo>
                  <a:pt x="988769" y="1105900"/>
                </a:lnTo>
                <a:lnTo>
                  <a:pt x="989939" y="1104377"/>
                </a:lnTo>
                <a:lnTo>
                  <a:pt x="990719" y="1102368"/>
                </a:lnTo>
                <a:lnTo>
                  <a:pt x="991817" y="1094802"/>
                </a:lnTo>
                <a:lnTo>
                  <a:pt x="992964" y="1092016"/>
                </a:lnTo>
                <a:lnTo>
                  <a:pt x="996888" y="1086275"/>
                </a:lnTo>
                <a:lnTo>
                  <a:pt x="999293" y="1077771"/>
                </a:lnTo>
                <a:lnTo>
                  <a:pt x="1000965" y="1044231"/>
                </a:lnTo>
                <a:lnTo>
                  <a:pt x="1001185" y="1002871"/>
                </a:lnTo>
                <a:lnTo>
                  <a:pt x="996462" y="974150"/>
                </a:lnTo>
                <a:lnTo>
                  <a:pt x="988774" y="942048"/>
                </a:lnTo>
                <a:lnTo>
                  <a:pt x="983420" y="902774"/>
                </a:lnTo>
                <a:lnTo>
                  <a:pt x="977514" y="875369"/>
                </a:lnTo>
                <a:lnTo>
                  <a:pt x="975322" y="848398"/>
                </a:lnTo>
                <a:lnTo>
                  <a:pt x="974582" y="817909"/>
                </a:lnTo>
                <a:lnTo>
                  <a:pt x="974522" y="813163"/>
                </a:lnTo>
                <a:lnTo>
                  <a:pt x="977103" y="802599"/>
                </a:lnTo>
                <a:lnTo>
                  <a:pt x="979182" y="797003"/>
                </a:lnTo>
                <a:lnTo>
                  <a:pt x="981561" y="793273"/>
                </a:lnTo>
                <a:lnTo>
                  <a:pt x="984140" y="790786"/>
                </a:lnTo>
                <a:lnTo>
                  <a:pt x="986853" y="789128"/>
                </a:lnTo>
                <a:lnTo>
                  <a:pt x="988661" y="787031"/>
                </a:lnTo>
                <a:lnTo>
                  <a:pt x="989867" y="784641"/>
                </a:lnTo>
                <a:lnTo>
                  <a:pt x="990672" y="782055"/>
                </a:lnTo>
                <a:lnTo>
                  <a:pt x="992200" y="781323"/>
                </a:lnTo>
                <a:lnTo>
                  <a:pt x="994214" y="781827"/>
                </a:lnTo>
                <a:lnTo>
                  <a:pt x="1001219" y="7858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20" name="SMARTInkAnnotation20"/>
          <p:cNvSpPr/>
          <p:nvPr/>
        </p:nvSpPr>
        <p:spPr>
          <a:xfrm>
            <a:off x="4572000" y="1196975"/>
            <a:ext cx="839788" cy="839788"/>
          </a:xfrm>
          <a:custGeom>
            <a:avLst/>
            <a:gdLst/>
            <a:ahLst/>
            <a:cxnLst/>
            <a:rect l="0" t="0" r="0" b="0"/>
            <a:pathLst>
              <a:path w="839849" h="839234">
                <a:moveTo>
                  <a:pt x="839848" y="839233"/>
                </a:moveTo>
                <a:lnTo>
                  <a:pt x="824581" y="816854"/>
                </a:lnTo>
                <a:lnTo>
                  <a:pt x="810217" y="797206"/>
                </a:lnTo>
                <a:lnTo>
                  <a:pt x="794869" y="778053"/>
                </a:lnTo>
                <a:lnTo>
                  <a:pt x="769793" y="747132"/>
                </a:lnTo>
                <a:lnTo>
                  <a:pt x="759374" y="733184"/>
                </a:lnTo>
                <a:lnTo>
                  <a:pt x="737201" y="701811"/>
                </a:lnTo>
                <a:lnTo>
                  <a:pt x="726719" y="686103"/>
                </a:lnTo>
                <a:lnTo>
                  <a:pt x="707127" y="655420"/>
                </a:lnTo>
                <a:lnTo>
                  <a:pt x="695743" y="639300"/>
                </a:lnTo>
                <a:lnTo>
                  <a:pt x="683188" y="622601"/>
                </a:lnTo>
                <a:lnTo>
                  <a:pt x="655995" y="588171"/>
                </a:lnTo>
                <a:lnTo>
                  <a:pt x="627354" y="553025"/>
                </a:lnTo>
                <a:lnTo>
                  <a:pt x="612764" y="536310"/>
                </a:lnTo>
                <a:lnTo>
                  <a:pt x="598070" y="520207"/>
                </a:lnTo>
                <a:lnTo>
                  <a:pt x="583309" y="504510"/>
                </a:lnTo>
                <a:lnTo>
                  <a:pt x="553663" y="471194"/>
                </a:lnTo>
                <a:lnTo>
                  <a:pt x="538804" y="453975"/>
                </a:lnTo>
                <a:lnTo>
                  <a:pt x="523932" y="437535"/>
                </a:lnTo>
                <a:lnTo>
                  <a:pt x="494165" y="406039"/>
                </a:lnTo>
                <a:lnTo>
                  <a:pt x="449484" y="360417"/>
                </a:lnTo>
                <a:lnTo>
                  <a:pt x="434588" y="346389"/>
                </a:lnTo>
                <a:lnTo>
                  <a:pt x="419690" y="333069"/>
                </a:lnTo>
                <a:lnTo>
                  <a:pt x="404792" y="320220"/>
                </a:lnTo>
                <a:lnTo>
                  <a:pt x="389894" y="306693"/>
                </a:lnTo>
                <a:lnTo>
                  <a:pt x="360096" y="278434"/>
                </a:lnTo>
                <a:lnTo>
                  <a:pt x="345197" y="264945"/>
                </a:lnTo>
                <a:lnTo>
                  <a:pt x="315399" y="239374"/>
                </a:lnTo>
                <a:lnTo>
                  <a:pt x="301494" y="226007"/>
                </a:lnTo>
                <a:lnTo>
                  <a:pt x="288250" y="212135"/>
                </a:lnTo>
                <a:lnTo>
                  <a:pt x="275448" y="197925"/>
                </a:lnTo>
                <a:lnTo>
                  <a:pt x="250628" y="174200"/>
                </a:lnTo>
                <a:lnTo>
                  <a:pt x="226354" y="153733"/>
                </a:lnTo>
                <a:lnTo>
                  <a:pt x="202322" y="134715"/>
                </a:lnTo>
                <a:lnTo>
                  <a:pt x="178397" y="113695"/>
                </a:lnTo>
                <a:lnTo>
                  <a:pt x="154520" y="93107"/>
                </a:lnTo>
                <a:lnTo>
                  <a:pt x="130665" y="77343"/>
                </a:lnTo>
                <a:lnTo>
                  <a:pt x="109468" y="61076"/>
                </a:lnTo>
                <a:lnTo>
                  <a:pt x="83430" y="40476"/>
                </a:lnTo>
                <a:lnTo>
                  <a:pt x="63133" y="28088"/>
                </a:lnTo>
                <a:lnTo>
                  <a:pt x="38478" y="15013"/>
                </a:lnTo>
                <a:lnTo>
                  <a:pt x="12028" y="1632"/>
                </a:lnTo>
                <a:lnTo>
                  <a:pt x="7407" y="638"/>
                </a:lnTo>
                <a:lnTo>
                  <a:pt x="1094" y="0"/>
                </a:lnTo>
                <a:lnTo>
                  <a:pt x="575" y="939"/>
                </a:lnTo>
                <a:lnTo>
                  <a:pt x="0" y="4630"/>
                </a:lnTo>
                <a:lnTo>
                  <a:pt x="2392" y="12223"/>
                </a:lnTo>
                <a:lnTo>
                  <a:pt x="5774" y="21220"/>
                </a:lnTo>
                <a:lnTo>
                  <a:pt x="10594" y="37726"/>
                </a:lnTo>
                <a:lnTo>
                  <a:pt x="20694" y="56708"/>
                </a:lnTo>
                <a:lnTo>
                  <a:pt x="33619" y="81184"/>
                </a:lnTo>
                <a:lnTo>
                  <a:pt x="43739" y="107287"/>
                </a:lnTo>
                <a:lnTo>
                  <a:pt x="50969" y="124986"/>
                </a:lnTo>
                <a:lnTo>
                  <a:pt x="60803" y="142775"/>
                </a:lnTo>
                <a:lnTo>
                  <a:pt x="69147" y="163248"/>
                </a:lnTo>
                <a:lnTo>
                  <a:pt x="77160" y="185577"/>
                </a:lnTo>
                <a:lnTo>
                  <a:pt x="104244" y="248818"/>
                </a:lnTo>
                <a:lnTo>
                  <a:pt x="113286" y="274871"/>
                </a:lnTo>
                <a:lnTo>
                  <a:pt x="121609" y="299679"/>
                </a:lnTo>
                <a:lnTo>
                  <a:pt x="131929" y="323934"/>
                </a:lnTo>
                <a:lnTo>
                  <a:pt x="140491" y="347943"/>
                </a:lnTo>
                <a:lnTo>
                  <a:pt x="147605" y="371843"/>
                </a:lnTo>
                <a:lnTo>
                  <a:pt x="154079" y="395694"/>
                </a:lnTo>
                <a:lnTo>
                  <a:pt x="162915" y="419524"/>
                </a:lnTo>
                <a:lnTo>
                  <a:pt x="172472" y="443344"/>
                </a:lnTo>
                <a:lnTo>
                  <a:pt x="180030" y="467160"/>
                </a:lnTo>
                <a:lnTo>
                  <a:pt x="189869" y="498140"/>
                </a:lnTo>
                <a:lnTo>
                  <a:pt x="198688" y="519626"/>
                </a:lnTo>
                <a:lnTo>
                  <a:pt x="208235" y="542404"/>
                </a:lnTo>
                <a:lnTo>
                  <a:pt x="215790" y="565757"/>
                </a:lnTo>
                <a:lnTo>
                  <a:pt x="240904" y="64278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21" name="SMARTInkAnnotation21"/>
          <p:cNvSpPr/>
          <p:nvPr/>
        </p:nvSpPr>
        <p:spPr>
          <a:xfrm>
            <a:off x="2212975" y="1795463"/>
            <a:ext cx="347663" cy="606425"/>
          </a:xfrm>
          <a:custGeom>
            <a:avLst/>
            <a:gdLst/>
            <a:ahLst/>
            <a:cxnLst/>
            <a:rect l="0" t="0" r="0" b="0"/>
            <a:pathLst>
              <a:path w="346950" h="606671">
                <a:moveTo>
                  <a:pt x="16189" y="0"/>
                </a:moveTo>
                <a:lnTo>
                  <a:pt x="16189" y="37241"/>
                </a:lnTo>
                <a:lnTo>
                  <a:pt x="18838" y="49293"/>
                </a:lnTo>
                <a:lnTo>
                  <a:pt x="22333" y="65564"/>
                </a:lnTo>
                <a:lnTo>
                  <a:pt x="23265" y="75459"/>
                </a:lnTo>
                <a:lnTo>
                  <a:pt x="23886" y="86025"/>
                </a:lnTo>
                <a:lnTo>
                  <a:pt x="25294" y="97037"/>
                </a:lnTo>
                <a:lnTo>
                  <a:pt x="27225" y="108348"/>
                </a:lnTo>
                <a:lnTo>
                  <a:pt x="29506" y="119857"/>
                </a:lnTo>
                <a:lnTo>
                  <a:pt x="33013" y="131498"/>
                </a:lnTo>
                <a:lnTo>
                  <a:pt x="37338" y="143228"/>
                </a:lnTo>
                <a:lnTo>
                  <a:pt x="42208" y="155016"/>
                </a:lnTo>
                <a:lnTo>
                  <a:pt x="46447" y="167836"/>
                </a:lnTo>
                <a:lnTo>
                  <a:pt x="50267" y="181344"/>
                </a:lnTo>
                <a:lnTo>
                  <a:pt x="53807" y="195310"/>
                </a:lnTo>
                <a:lnTo>
                  <a:pt x="60389" y="224057"/>
                </a:lnTo>
                <a:lnTo>
                  <a:pt x="78722" y="309964"/>
                </a:lnTo>
                <a:lnTo>
                  <a:pt x="81716" y="322729"/>
                </a:lnTo>
                <a:lnTo>
                  <a:pt x="83712" y="336199"/>
                </a:lnTo>
                <a:lnTo>
                  <a:pt x="85043" y="350140"/>
                </a:lnTo>
                <a:lnTo>
                  <a:pt x="85931" y="364396"/>
                </a:lnTo>
                <a:lnTo>
                  <a:pt x="87515" y="378860"/>
                </a:lnTo>
                <a:lnTo>
                  <a:pt x="89565" y="393463"/>
                </a:lnTo>
                <a:lnTo>
                  <a:pt x="91925" y="408160"/>
                </a:lnTo>
                <a:lnTo>
                  <a:pt x="93498" y="421927"/>
                </a:lnTo>
                <a:lnTo>
                  <a:pt x="94547" y="435074"/>
                </a:lnTo>
                <a:lnTo>
                  <a:pt x="95246" y="447807"/>
                </a:lnTo>
                <a:lnTo>
                  <a:pt x="96706" y="459272"/>
                </a:lnTo>
                <a:lnTo>
                  <a:pt x="98672" y="469892"/>
                </a:lnTo>
                <a:lnTo>
                  <a:pt x="106185" y="501706"/>
                </a:lnTo>
                <a:lnTo>
                  <a:pt x="108964" y="513064"/>
                </a:lnTo>
                <a:lnTo>
                  <a:pt x="114701" y="530976"/>
                </a:lnTo>
                <a:lnTo>
                  <a:pt x="120562" y="546544"/>
                </a:lnTo>
                <a:lnTo>
                  <a:pt x="126477" y="563385"/>
                </a:lnTo>
                <a:lnTo>
                  <a:pt x="130647" y="580119"/>
                </a:lnTo>
                <a:lnTo>
                  <a:pt x="134271" y="587898"/>
                </a:lnTo>
                <a:lnTo>
                  <a:pt x="136628" y="591361"/>
                </a:lnTo>
                <a:lnTo>
                  <a:pt x="139246" y="597856"/>
                </a:lnTo>
                <a:lnTo>
                  <a:pt x="141219" y="606670"/>
                </a:lnTo>
                <a:lnTo>
                  <a:pt x="141331" y="594741"/>
                </a:lnTo>
                <a:lnTo>
                  <a:pt x="140341" y="591955"/>
                </a:lnTo>
                <a:lnTo>
                  <a:pt x="131616" y="577708"/>
                </a:lnTo>
                <a:lnTo>
                  <a:pt x="125100" y="567314"/>
                </a:lnTo>
                <a:lnTo>
                  <a:pt x="115582" y="556079"/>
                </a:lnTo>
                <a:lnTo>
                  <a:pt x="110263" y="550305"/>
                </a:lnTo>
                <a:lnTo>
                  <a:pt x="99055" y="538598"/>
                </a:lnTo>
                <a:lnTo>
                  <a:pt x="95272" y="531706"/>
                </a:lnTo>
                <a:lnTo>
                  <a:pt x="91068" y="516110"/>
                </a:lnTo>
                <a:lnTo>
                  <a:pt x="83902" y="501903"/>
                </a:lnTo>
                <a:lnTo>
                  <a:pt x="74096" y="488974"/>
                </a:lnTo>
                <a:lnTo>
                  <a:pt x="68699" y="482748"/>
                </a:lnTo>
                <a:lnTo>
                  <a:pt x="63115" y="476613"/>
                </a:lnTo>
                <a:lnTo>
                  <a:pt x="54262" y="461859"/>
                </a:lnTo>
                <a:lnTo>
                  <a:pt x="47016" y="447364"/>
                </a:lnTo>
                <a:lnTo>
                  <a:pt x="36359" y="432634"/>
                </a:lnTo>
                <a:lnTo>
                  <a:pt x="26478" y="421807"/>
                </a:lnTo>
                <a:lnTo>
                  <a:pt x="20762" y="413027"/>
                </a:lnTo>
                <a:lnTo>
                  <a:pt x="19238" y="409296"/>
                </a:lnTo>
                <a:lnTo>
                  <a:pt x="17229" y="406809"/>
                </a:lnTo>
                <a:lnTo>
                  <a:pt x="14896" y="405151"/>
                </a:lnTo>
                <a:lnTo>
                  <a:pt x="9655" y="403309"/>
                </a:lnTo>
                <a:lnTo>
                  <a:pt x="0" y="402030"/>
                </a:lnTo>
                <a:lnTo>
                  <a:pt x="430" y="402957"/>
                </a:lnTo>
                <a:lnTo>
                  <a:pt x="8257" y="414221"/>
                </a:lnTo>
                <a:lnTo>
                  <a:pt x="10901" y="419022"/>
                </a:lnTo>
                <a:lnTo>
                  <a:pt x="19136" y="427002"/>
                </a:lnTo>
                <a:lnTo>
                  <a:pt x="24114" y="430520"/>
                </a:lnTo>
                <a:lnTo>
                  <a:pt x="32293" y="439720"/>
                </a:lnTo>
                <a:lnTo>
                  <a:pt x="35864" y="444951"/>
                </a:lnTo>
                <a:lnTo>
                  <a:pt x="45130" y="453409"/>
                </a:lnTo>
                <a:lnTo>
                  <a:pt x="55870" y="461468"/>
                </a:lnTo>
                <a:lnTo>
                  <a:pt x="61515" y="466395"/>
                </a:lnTo>
                <a:lnTo>
                  <a:pt x="72092" y="477161"/>
                </a:lnTo>
                <a:lnTo>
                  <a:pt x="80104" y="488561"/>
                </a:lnTo>
                <a:lnTo>
                  <a:pt x="89624" y="497596"/>
                </a:lnTo>
                <a:lnTo>
                  <a:pt x="94944" y="501395"/>
                </a:lnTo>
                <a:lnTo>
                  <a:pt x="103504" y="510907"/>
                </a:lnTo>
                <a:lnTo>
                  <a:pt x="107177" y="516222"/>
                </a:lnTo>
                <a:lnTo>
                  <a:pt x="116556" y="524773"/>
                </a:lnTo>
                <a:lnTo>
                  <a:pt x="126353" y="531880"/>
                </a:lnTo>
                <a:lnTo>
                  <a:pt x="134018" y="538347"/>
                </a:lnTo>
                <a:lnTo>
                  <a:pt x="143917" y="547565"/>
                </a:lnTo>
                <a:lnTo>
                  <a:pt x="148025" y="549590"/>
                </a:lnTo>
                <a:lnTo>
                  <a:pt x="157887" y="551840"/>
                </a:lnTo>
                <a:lnTo>
                  <a:pt x="163298" y="551448"/>
                </a:lnTo>
                <a:lnTo>
                  <a:pt x="168892" y="550194"/>
                </a:lnTo>
                <a:lnTo>
                  <a:pt x="174607" y="548366"/>
                </a:lnTo>
                <a:lnTo>
                  <a:pt x="180405" y="547148"/>
                </a:lnTo>
                <a:lnTo>
                  <a:pt x="186256" y="546335"/>
                </a:lnTo>
                <a:lnTo>
                  <a:pt x="192143" y="545794"/>
                </a:lnTo>
                <a:lnTo>
                  <a:pt x="199048" y="543448"/>
                </a:lnTo>
                <a:lnTo>
                  <a:pt x="206631" y="539900"/>
                </a:lnTo>
                <a:lnTo>
                  <a:pt x="214666" y="535551"/>
                </a:lnTo>
                <a:lnTo>
                  <a:pt x="223003" y="530666"/>
                </a:lnTo>
                <a:lnTo>
                  <a:pt x="240211" y="519948"/>
                </a:lnTo>
                <a:lnTo>
                  <a:pt x="248972" y="515304"/>
                </a:lnTo>
                <a:lnTo>
                  <a:pt x="257793" y="511215"/>
                </a:lnTo>
                <a:lnTo>
                  <a:pt x="266653" y="507498"/>
                </a:lnTo>
                <a:lnTo>
                  <a:pt x="275539" y="503035"/>
                </a:lnTo>
                <a:lnTo>
                  <a:pt x="284444" y="498075"/>
                </a:lnTo>
                <a:lnTo>
                  <a:pt x="293359" y="492784"/>
                </a:lnTo>
                <a:lnTo>
                  <a:pt x="301290" y="487272"/>
                </a:lnTo>
                <a:lnTo>
                  <a:pt x="308564" y="481614"/>
                </a:lnTo>
                <a:lnTo>
                  <a:pt x="315399" y="475857"/>
                </a:lnTo>
                <a:lnTo>
                  <a:pt x="321943" y="471027"/>
                </a:lnTo>
                <a:lnTo>
                  <a:pt x="328292" y="466814"/>
                </a:lnTo>
                <a:lnTo>
                  <a:pt x="334511" y="463014"/>
                </a:lnTo>
                <a:lnTo>
                  <a:pt x="338656" y="459489"/>
                </a:lnTo>
                <a:lnTo>
                  <a:pt x="341421" y="456146"/>
                </a:lnTo>
                <a:lnTo>
                  <a:pt x="346949" y="44648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22" name="SMARTInkAnnotation22"/>
          <p:cNvSpPr/>
          <p:nvPr/>
        </p:nvSpPr>
        <p:spPr>
          <a:xfrm>
            <a:off x="469900" y="2303463"/>
            <a:ext cx="382588" cy="393700"/>
          </a:xfrm>
          <a:custGeom>
            <a:avLst/>
            <a:gdLst/>
            <a:ahLst/>
            <a:cxnLst/>
            <a:rect l="0" t="0" r="0" b="0"/>
            <a:pathLst>
              <a:path w="382770" h="392875">
                <a:moveTo>
                  <a:pt x="382769" y="8898"/>
                </a:moveTo>
                <a:lnTo>
                  <a:pt x="373277" y="8898"/>
                </a:lnTo>
                <a:lnTo>
                  <a:pt x="370482" y="7905"/>
                </a:lnTo>
                <a:lnTo>
                  <a:pt x="368618" y="6252"/>
                </a:lnTo>
                <a:lnTo>
                  <a:pt x="365626" y="1209"/>
                </a:lnTo>
                <a:lnTo>
                  <a:pt x="355617" y="335"/>
                </a:lnTo>
                <a:lnTo>
                  <a:pt x="345538" y="131"/>
                </a:lnTo>
                <a:lnTo>
                  <a:pt x="322881" y="0"/>
                </a:lnTo>
                <a:lnTo>
                  <a:pt x="316026" y="982"/>
                </a:lnTo>
                <a:lnTo>
                  <a:pt x="308475" y="2628"/>
                </a:lnTo>
                <a:lnTo>
                  <a:pt x="270201" y="12399"/>
                </a:lnTo>
                <a:lnTo>
                  <a:pt x="259053" y="16193"/>
                </a:lnTo>
                <a:lnTo>
                  <a:pt x="247648" y="20707"/>
                </a:lnTo>
                <a:lnTo>
                  <a:pt x="236072" y="25700"/>
                </a:lnTo>
                <a:lnTo>
                  <a:pt x="212614" y="36540"/>
                </a:lnTo>
                <a:lnTo>
                  <a:pt x="200797" y="42209"/>
                </a:lnTo>
                <a:lnTo>
                  <a:pt x="187952" y="46980"/>
                </a:lnTo>
                <a:lnTo>
                  <a:pt x="174422" y="51153"/>
                </a:lnTo>
                <a:lnTo>
                  <a:pt x="160436" y="54927"/>
                </a:lnTo>
                <a:lnTo>
                  <a:pt x="146146" y="59428"/>
                </a:lnTo>
                <a:lnTo>
                  <a:pt x="131652" y="64413"/>
                </a:lnTo>
                <a:lnTo>
                  <a:pt x="117024" y="69720"/>
                </a:lnTo>
                <a:lnTo>
                  <a:pt x="103298" y="75243"/>
                </a:lnTo>
                <a:lnTo>
                  <a:pt x="90175" y="80909"/>
                </a:lnTo>
                <a:lnTo>
                  <a:pt x="77453" y="86671"/>
                </a:lnTo>
                <a:lnTo>
                  <a:pt x="65992" y="92496"/>
                </a:lnTo>
                <a:lnTo>
                  <a:pt x="55371" y="98365"/>
                </a:lnTo>
                <a:lnTo>
                  <a:pt x="45311" y="104261"/>
                </a:lnTo>
                <a:lnTo>
                  <a:pt x="26187" y="116104"/>
                </a:lnTo>
                <a:lnTo>
                  <a:pt x="16915" y="122040"/>
                </a:lnTo>
                <a:lnTo>
                  <a:pt x="10734" y="127982"/>
                </a:lnTo>
                <a:lnTo>
                  <a:pt x="6614" y="133928"/>
                </a:lnTo>
                <a:lnTo>
                  <a:pt x="2035" y="144834"/>
                </a:lnTo>
                <a:lnTo>
                  <a:pt x="0" y="152988"/>
                </a:lnTo>
                <a:lnTo>
                  <a:pt x="451" y="157544"/>
                </a:lnTo>
                <a:lnTo>
                  <a:pt x="3600" y="167898"/>
                </a:lnTo>
                <a:lnTo>
                  <a:pt x="6824" y="172444"/>
                </a:lnTo>
                <a:lnTo>
                  <a:pt x="15703" y="180142"/>
                </a:lnTo>
                <a:lnTo>
                  <a:pt x="26271" y="186871"/>
                </a:lnTo>
                <a:lnTo>
                  <a:pt x="31871" y="190054"/>
                </a:lnTo>
                <a:lnTo>
                  <a:pt x="38584" y="193169"/>
                </a:lnTo>
                <a:lnTo>
                  <a:pt x="46038" y="196237"/>
                </a:lnTo>
                <a:lnTo>
                  <a:pt x="53988" y="199275"/>
                </a:lnTo>
                <a:lnTo>
                  <a:pt x="64254" y="202292"/>
                </a:lnTo>
                <a:lnTo>
                  <a:pt x="76065" y="205296"/>
                </a:lnTo>
                <a:lnTo>
                  <a:pt x="139053" y="220226"/>
                </a:lnTo>
                <a:lnTo>
                  <a:pt x="166846" y="226183"/>
                </a:lnTo>
                <a:lnTo>
                  <a:pt x="181210" y="230153"/>
                </a:lnTo>
                <a:lnTo>
                  <a:pt x="195753" y="234784"/>
                </a:lnTo>
                <a:lnTo>
                  <a:pt x="210414" y="239856"/>
                </a:lnTo>
                <a:lnTo>
                  <a:pt x="239949" y="250783"/>
                </a:lnTo>
                <a:lnTo>
                  <a:pt x="267643" y="261261"/>
                </a:lnTo>
                <a:lnTo>
                  <a:pt x="289884" y="269226"/>
                </a:lnTo>
                <a:lnTo>
                  <a:pt x="298994" y="273731"/>
                </a:lnTo>
                <a:lnTo>
                  <a:pt x="307053" y="278719"/>
                </a:lnTo>
                <a:lnTo>
                  <a:pt x="314413" y="284028"/>
                </a:lnTo>
                <a:lnTo>
                  <a:pt x="325239" y="295219"/>
                </a:lnTo>
                <a:lnTo>
                  <a:pt x="329516" y="300982"/>
                </a:lnTo>
                <a:lnTo>
                  <a:pt x="334269" y="312676"/>
                </a:lnTo>
                <a:lnTo>
                  <a:pt x="335537" y="318573"/>
                </a:lnTo>
                <a:lnTo>
                  <a:pt x="335388" y="324488"/>
                </a:lnTo>
                <a:lnTo>
                  <a:pt x="332575" y="336353"/>
                </a:lnTo>
                <a:lnTo>
                  <a:pt x="329441" y="341303"/>
                </a:lnTo>
                <a:lnTo>
                  <a:pt x="320661" y="349448"/>
                </a:lnTo>
                <a:lnTo>
                  <a:pt x="314545" y="354001"/>
                </a:lnTo>
                <a:lnTo>
                  <a:pt x="299804" y="364353"/>
                </a:lnTo>
                <a:lnTo>
                  <a:pt x="289714" y="367907"/>
                </a:lnTo>
                <a:lnTo>
                  <a:pt x="278022" y="370276"/>
                </a:lnTo>
                <a:lnTo>
                  <a:pt x="265260" y="371856"/>
                </a:lnTo>
                <a:lnTo>
                  <a:pt x="253773" y="373901"/>
                </a:lnTo>
                <a:lnTo>
                  <a:pt x="243135" y="376257"/>
                </a:lnTo>
                <a:lnTo>
                  <a:pt x="199905" y="387166"/>
                </a:lnTo>
                <a:lnTo>
                  <a:pt x="189344" y="389069"/>
                </a:lnTo>
                <a:lnTo>
                  <a:pt x="179323" y="390337"/>
                </a:lnTo>
                <a:lnTo>
                  <a:pt x="162230" y="391747"/>
                </a:lnTo>
                <a:lnTo>
                  <a:pt x="151322" y="392373"/>
                </a:lnTo>
                <a:lnTo>
                  <a:pt x="140514" y="392651"/>
                </a:lnTo>
                <a:lnTo>
                  <a:pt x="114585" y="39287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23" name="SMARTInkAnnotation23"/>
          <p:cNvSpPr/>
          <p:nvPr/>
        </p:nvSpPr>
        <p:spPr>
          <a:xfrm>
            <a:off x="889000" y="2463800"/>
            <a:ext cx="168275" cy="169863"/>
          </a:xfrm>
          <a:custGeom>
            <a:avLst/>
            <a:gdLst/>
            <a:ahLst/>
            <a:cxnLst/>
            <a:rect l="0" t="0" r="0" b="0"/>
            <a:pathLst>
              <a:path w="168572" h="169109">
                <a:moveTo>
                  <a:pt x="0" y="89297"/>
                </a:moveTo>
                <a:lnTo>
                  <a:pt x="4746" y="94038"/>
                </a:lnTo>
                <a:lnTo>
                  <a:pt x="5151" y="97418"/>
                </a:lnTo>
                <a:lnTo>
                  <a:pt x="4427" y="101656"/>
                </a:lnTo>
                <a:lnTo>
                  <a:pt x="2952" y="106466"/>
                </a:lnTo>
                <a:lnTo>
                  <a:pt x="3954" y="110665"/>
                </a:lnTo>
                <a:lnTo>
                  <a:pt x="6609" y="114456"/>
                </a:lnTo>
                <a:lnTo>
                  <a:pt x="10366" y="117976"/>
                </a:lnTo>
                <a:lnTo>
                  <a:pt x="14857" y="121315"/>
                </a:lnTo>
                <a:lnTo>
                  <a:pt x="19838" y="124533"/>
                </a:lnTo>
                <a:lnTo>
                  <a:pt x="25144" y="127671"/>
                </a:lnTo>
                <a:lnTo>
                  <a:pt x="30669" y="131746"/>
                </a:lnTo>
                <a:lnTo>
                  <a:pt x="36338" y="136448"/>
                </a:lnTo>
                <a:lnTo>
                  <a:pt x="42105" y="141567"/>
                </a:lnTo>
                <a:lnTo>
                  <a:pt x="48929" y="145972"/>
                </a:lnTo>
                <a:lnTo>
                  <a:pt x="56458" y="149900"/>
                </a:lnTo>
                <a:lnTo>
                  <a:pt x="71776" y="156912"/>
                </a:lnTo>
                <a:lnTo>
                  <a:pt x="85206" y="163335"/>
                </a:lnTo>
                <a:lnTo>
                  <a:pt x="90576" y="165444"/>
                </a:lnTo>
                <a:lnTo>
                  <a:pt x="95148" y="166851"/>
                </a:lnTo>
                <a:lnTo>
                  <a:pt x="99190" y="167789"/>
                </a:lnTo>
                <a:lnTo>
                  <a:pt x="103871" y="168414"/>
                </a:lnTo>
                <a:lnTo>
                  <a:pt x="108979" y="168830"/>
                </a:lnTo>
                <a:lnTo>
                  <a:pt x="114370" y="169108"/>
                </a:lnTo>
                <a:lnTo>
                  <a:pt x="118957" y="168301"/>
                </a:lnTo>
                <a:lnTo>
                  <a:pt x="123009" y="166771"/>
                </a:lnTo>
                <a:lnTo>
                  <a:pt x="126703" y="164759"/>
                </a:lnTo>
                <a:lnTo>
                  <a:pt x="130159" y="163418"/>
                </a:lnTo>
                <a:lnTo>
                  <a:pt x="133457" y="162523"/>
                </a:lnTo>
                <a:lnTo>
                  <a:pt x="136649" y="161927"/>
                </a:lnTo>
                <a:lnTo>
                  <a:pt x="139769" y="160537"/>
                </a:lnTo>
                <a:lnTo>
                  <a:pt x="142843" y="158619"/>
                </a:lnTo>
                <a:lnTo>
                  <a:pt x="145886" y="156347"/>
                </a:lnTo>
                <a:lnTo>
                  <a:pt x="147914" y="152849"/>
                </a:lnTo>
                <a:lnTo>
                  <a:pt x="149267" y="148532"/>
                </a:lnTo>
                <a:lnTo>
                  <a:pt x="150168" y="143670"/>
                </a:lnTo>
                <a:lnTo>
                  <a:pt x="151762" y="138444"/>
                </a:lnTo>
                <a:lnTo>
                  <a:pt x="153818" y="132976"/>
                </a:lnTo>
                <a:lnTo>
                  <a:pt x="156182" y="127346"/>
                </a:lnTo>
                <a:lnTo>
                  <a:pt x="157758" y="121608"/>
                </a:lnTo>
                <a:lnTo>
                  <a:pt x="158809" y="115799"/>
                </a:lnTo>
                <a:lnTo>
                  <a:pt x="159510" y="109941"/>
                </a:lnTo>
                <a:lnTo>
                  <a:pt x="159977" y="105044"/>
                </a:lnTo>
                <a:lnTo>
                  <a:pt x="160288" y="100787"/>
                </a:lnTo>
                <a:lnTo>
                  <a:pt x="160495" y="96957"/>
                </a:lnTo>
                <a:lnTo>
                  <a:pt x="161627" y="91427"/>
                </a:lnTo>
                <a:lnTo>
                  <a:pt x="163375" y="84764"/>
                </a:lnTo>
                <a:lnTo>
                  <a:pt x="165533" y="77346"/>
                </a:lnTo>
                <a:lnTo>
                  <a:pt x="166972" y="71408"/>
                </a:lnTo>
                <a:lnTo>
                  <a:pt x="167931" y="66457"/>
                </a:lnTo>
                <a:lnTo>
                  <a:pt x="168571" y="62164"/>
                </a:lnTo>
                <a:lnTo>
                  <a:pt x="168004" y="56325"/>
                </a:lnTo>
                <a:lnTo>
                  <a:pt x="166633" y="49457"/>
                </a:lnTo>
                <a:lnTo>
                  <a:pt x="164725" y="41901"/>
                </a:lnTo>
                <a:lnTo>
                  <a:pt x="162460" y="35872"/>
                </a:lnTo>
                <a:lnTo>
                  <a:pt x="159957" y="30860"/>
                </a:lnTo>
                <a:lnTo>
                  <a:pt x="157295" y="26526"/>
                </a:lnTo>
                <a:lnTo>
                  <a:pt x="154527" y="22645"/>
                </a:lnTo>
                <a:lnTo>
                  <a:pt x="151689" y="19066"/>
                </a:lnTo>
                <a:lnTo>
                  <a:pt x="148803" y="15687"/>
                </a:lnTo>
                <a:lnTo>
                  <a:pt x="145886" y="12443"/>
                </a:lnTo>
                <a:lnTo>
                  <a:pt x="135841" y="1835"/>
                </a:lnTo>
                <a:lnTo>
                  <a:pt x="134265" y="1223"/>
                </a:lnTo>
                <a:lnTo>
                  <a:pt x="132221" y="816"/>
                </a:lnTo>
                <a:lnTo>
                  <a:pt x="12515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24" name="SMARTInkAnnotation24"/>
          <p:cNvSpPr/>
          <p:nvPr/>
        </p:nvSpPr>
        <p:spPr>
          <a:xfrm>
            <a:off x="1174750" y="2297113"/>
            <a:ext cx="268288" cy="346075"/>
          </a:xfrm>
          <a:custGeom>
            <a:avLst/>
            <a:gdLst/>
            <a:ahLst/>
            <a:cxnLst/>
            <a:rect l="0" t="0" r="0" b="0"/>
            <a:pathLst>
              <a:path w="267651" h="345949">
                <a:moveTo>
                  <a:pt x="124619" y="167354"/>
                </a:moveTo>
                <a:lnTo>
                  <a:pt x="111302" y="154052"/>
                </a:lnTo>
                <a:lnTo>
                  <a:pt x="108788" y="152532"/>
                </a:lnTo>
                <a:lnTo>
                  <a:pt x="103346" y="150845"/>
                </a:lnTo>
                <a:lnTo>
                  <a:pt x="97617" y="150095"/>
                </a:lnTo>
                <a:lnTo>
                  <a:pt x="94698" y="149895"/>
                </a:lnTo>
                <a:lnTo>
                  <a:pt x="91759" y="148769"/>
                </a:lnTo>
                <a:lnTo>
                  <a:pt x="85845" y="144872"/>
                </a:lnTo>
                <a:lnTo>
                  <a:pt x="82877" y="144429"/>
                </a:lnTo>
                <a:lnTo>
                  <a:pt x="79906" y="145125"/>
                </a:lnTo>
                <a:lnTo>
                  <a:pt x="63253" y="153372"/>
                </a:lnTo>
                <a:lnTo>
                  <a:pt x="54966" y="158825"/>
                </a:lnTo>
                <a:lnTo>
                  <a:pt x="46978" y="165547"/>
                </a:lnTo>
                <a:lnTo>
                  <a:pt x="36806" y="175150"/>
                </a:lnTo>
                <a:lnTo>
                  <a:pt x="32306" y="180489"/>
                </a:lnTo>
                <a:lnTo>
                  <a:pt x="28312" y="186032"/>
                </a:lnTo>
                <a:lnTo>
                  <a:pt x="21226" y="196491"/>
                </a:lnTo>
                <a:lnTo>
                  <a:pt x="14766" y="204447"/>
                </a:lnTo>
                <a:lnTo>
                  <a:pt x="8584" y="213936"/>
                </a:lnTo>
                <a:lnTo>
                  <a:pt x="5545" y="219245"/>
                </a:lnTo>
                <a:lnTo>
                  <a:pt x="3519" y="224768"/>
                </a:lnTo>
                <a:lnTo>
                  <a:pt x="2168" y="230435"/>
                </a:lnTo>
                <a:lnTo>
                  <a:pt x="667" y="241031"/>
                </a:lnTo>
                <a:lnTo>
                  <a:pt x="0" y="249047"/>
                </a:lnTo>
                <a:lnTo>
                  <a:pt x="2353" y="258563"/>
                </a:lnTo>
                <a:lnTo>
                  <a:pt x="4370" y="263879"/>
                </a:lnTo>
                <a:lnTo>
                  <a:pt x="6709" y="267423"/>
                </a:lnTo>
                <a:lnTo>
                  <a:pt x="9261" y="269785"/>
                </a:lnTo>
                <a:lnTo>
                  <a:pt x="15739" y="273402"/>
                </a:lnTo>
                <a:lnTo>
                  <a:pt x="25240" y="278317"/>
                </a:lnTo>
                <a:lnTo>
                  <a:pt x="33436" y="281163"/>
                </a:lnTo>
                <a:lnTo>
                  <a:pt x="41382" y="282428"/>
                </a:lnTo>
                <a:lnTo>
                  <a:pt x="46283" y="282765"/>
                </a:lnTo>
                <a:lnTo>
                  <a:pt x="51536" y="282990"/>
                </a:lnTo>
                <a:lnTo>
                  <a:pt x="57025" y="282148"/>
                </a:lnTo>
                <a:lnTo>
                  <a:pt x="62670" y="280594"/>
                </a:lnTo>
                <a:lnTo>
                  <a:pt x="68421" y="278566"/>
                </a:lnTo>
                <a:lnTo>
                  <a:pt x="74241" y="277214"/>
                </a:lnTo>
                <a:lnTo>
                  <a:pt x="80108" y="276313"/>
                </a:lnTo>
                <a:lnTo>
                  <a:pt x="86005" y="275712"/>
                </a:lnTo>
                <a:lnTo>
                  <a:pt x="90930" y="273327"/>
                </a:lnTo>
                <a:lnTo>
                  <a:pt x="95207" y="269752"/>
                </a:lnTo>
                <a:lnTo>
                  <a:pt x="102607" y="261482"/>
                </a:lnTo>
                <a:lnTo>
                  <a:pt x="109208" y="254498"/>
                </a:lnTo>
                <a:lnTo>
                  <a:pt x="115452" y="245442"/>
                </a:lnTo>
                <a:lnTo>
                  <a:pt x="118507" y="240248"/>
                </a:lnTo>
                <a:lnTo>
                  <a:pt x="120545" y="233809"/>
                </a:lnTo>
                <a:lnTo>
                  <a:pt x="121903" y="226540"/>
                </a:lnTo>
                <a:lnTo>
                  <a:pt x="122808" y="218718"/>
                </a:lnTo>
                <a:lnTo>
                  <a:pt x="124405" y="210526"/>
                </a:lnTo>
                <a:lnTo>
                  <a:pt x="126463" y="202089"/>
                </a:lnTo>
                <a:lnTo>
                  <a:pt x="128828" y="193487"/>
                </a:lnTo>
                <a:lnTo>
                  <a:pt x="130405" y="184776"/>
                </a:lnTo>
                <a:lnTo>
                  <a:pt x="131456" y="175992"/>
                </a:lnTo>
                <a:lnTo>
                  <a:pt x="132157" y="167160"/>
                </a:lnTo>
                <a:lnTo>
                  <a:pt x="131631" y="158295"/>
                </a:lnTo>
                <a:lnTo>
                  <a:pt x="130287" y="149408"/>
                </a:lnTo>
                <a:lnTo>
                  <a:pt x="128397" y="140507"/>
                </a:lnTo>
                <a:lnTo>
                  <a:pt x="126145" y="131597"/>
                </a:lnTo>
                <a:lnTo>
                  <a:pt x="123649" y="122680"/>
                </a:lnTo>
                <a:lnTo>
                  <a:pt x="120993" y="113759"/>
                </a:lnTo>
                <a:lnTo>
                  <a:pt x="115392" y="93263"/>
                </a:lnTo>
                <a:lnTo>
                  <a:pt x="112508" y="82241"/>
                </a:lnTo>
                <a:lnTo>
                  <a:pt x="109592" y="72909"/>
                </a:lnTo>
                <a:lnTo>
                  <a:pt x="106655" y="64703"/>
                </a:lnTo>
                <a:lnTo>
                  <a:pt x="103704" y="57248"/>
                </a:lnTo>
                <a:lnTo>
                  <a:pt x="100743" y="50294"/>
                </a:lnTo>
                <a:lnTo>
                  <a:pt x="94804" y="37275"/>
                </a:lnTo>
                <a:lnTo>
                  <a:pt x="90836" y="31026"/>
                </a:lnTo>
                <a:lnTo>
                  <a:pt x="86205" y="24875"/>
                </a:lnTo>
                <a:lnTo>
                  <a:pt x="81131" y="18789"/>
                </a:lnTo>
                <a:lnTo>
                  <a:pt x="72844" y="9383"/>
                </a:lnTo>
                <a:lnTo>
                  <a:pt x="69244" y="5485"/>
                </a:lnTo>
                <a:lnTo>
                  <a:pt x="65850" y="2887"/>
                </a:lnTo>
                <a:lnTo>
                  <a:pt x="59431" y="0"/>
                </a:lnTo>
                <a:lnTo>
                  <a:pt x="57322" y="222"/>
                </a:lnTo>
                <a:lnTo>
                  <a:pt x="55915" y="1362"/>
                </a:lnTo>
                <a:lnTo>
                  <a:pt x="54978" y="3115"/>
                </a:lnTo>
                <a:lnTo>
                  <a:pt x="55346" y="5275"/>
                </a:lnTo>
                <a:lnTo>
                  <a:pt x="60611" y="15041"/>
                </a:lnTo>
                <a:lnTo>
                  <a:pt x="63075" y="21163"/>
                </a:lnTo>
                <a:lnTo>
                  <a:pt x="65710" y="28222"/>
                </a:lnTo>
                <a:lnTo>
                  <a:pt x="69454" y="35904"/>
                </a:lnTo>
                <a:lnTo>
                  <a:pt x="73937" y="44002"/>
                </a:lnTo>
                <a:lnTo>
                  <a:pt x="78911" y="52377"/>
                </a:lnTo>
                <a:lnTo>
                  <a:pt x="83221" y="60937"/>
                </a:lnTo>
                <a:lnTo>
                  <a:pt x="87088" y="69620"/>
                </a:lnTo>
                <a:lnTo>
                  <a:pt x="90659" y="78386"/>
                </a:lnTo>
                <a:lnTo>
                  <a:pt x="95026" y="87206"/>
                </a:lnTo>
                <a:lnTo>
                  <a:pt x="99924" y="96062"/>
                </a:lnTo>
                <a:lnTo>
                  <a:pt x="105176" y="104943"/>
                </a:lnTo>
                <a:lnTo>
                  <a:pt x="109670" y="114833"/>
                </a:lnTo>
                <a:lnTo>
                  <a:pt x="113660" y="125395"/>
                </a:lnTo>
                <a:lnTo>
                  <a:pt x="117313" y="136404"/>
                </a:lnTo>
                <a:lnTo>
                  <a:pt x="121735" y="146721"/>
                </a:lnTo>
                <a:lnTo>
                  <a:pt x="126669" y="156575"/>
                </a:lnTo>
                <a:lnTo>
                  <a:pt x="131945" y="166121"/>
                </a:lnTo>
                <a:lnTo>
                  <a:pt x="136456" y="175462"/>
                </a:lnTo>
                <a:lnTo>
                  <a:pt x="140457" y="184665"/>
                </a:lnTo>
                <a:lnTo>
                  <a:pt x="144117" y="193778"/>
                </a:lnTo>
                <a:lnTo>
                  <a:pt x="149537" y="202829"/>
                </a:lnTo>
                <a:lnTo>
                  <a:pt x="156130" y="211840"/>
                </a:lnTo>
                <a:lnTo>
                  <a:pt x="163505" y="220824"/>
                </a:lnTo>
                <a:lnTo>
                  <a:pt x="170408" y="228797"/>
                </a:lnTo>
                <a:lnTo>
                  <a:pt x="176997" y="236098"/>
                </a:lnTo>
                <a:lnTo>
                  <a:pt x="189615" y="249500"/>
                </a:lnTo>
                <a:lnTo>
                  <a:pt x="216552" y="276919"/>
                </a:lnTo>
                <a:lnTo>
                  <a:pt x="224645" y="285046"/>
                </a:lnTo>
                <a:lnTo>
                  <a:pt x="232027" y="293440"/>
                </a:lnTo>
                <a:lnTo>
                  <a:pt x="238935" y="302013"/>
                </a:lnTo>
                <a:lnTo>
                  <a:pt x="245527" y="310705"/>
                </a:lnTo>
                <a:lnTo>
                  <a:pt x="250915" y="318484"/>
                </a:lnTo>
                <a:lnTo>
                  <a:pt x="255500" y="325654"/>
                </a:lnTo>
                <a:lnTo>
                  <a:pt x="267650" y="3459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25" name="SMARTInkAnnotation25"/>
          <p:cNvSpPr/>
          <p:nvPr/>
        </p:nvSpPr>
        <p:spPr>
          <a:xfrm>
            <a:off x="1487488" y="2208213"/>
            <a:ext cx="277812" cy="354012"/>
          </a:xfrm>
          <a:custGeom>
            <a:avLst/>
            <a:gdLst/>
            <a:ahLst/>
            <a:cxnLst/>
            <a:rect l="0" t="0" r="0" b="0"/>
            <a:pathLst>
              <a:path w="276923" h="355112">
                <a:moveTo>
                  <a:pt x="169649" y="239025"/>
                </a:moveTo>
                <a:lnTo>
                  <a:pt x="169649" y="234284"/>
                </a:lnTo>
                <a:lnTo>
                  <a:pt x="167662" y="232888"/>
                </a:lnTo>
                <a:lnTo>
                  <a:pt x="160157" y="231336"/>
                </a:lnTo>
                <a:lnTo>
                  <a:pt x="158355" y="229931"/>
                </a:lnTo>
                <a:lnTo>
                  <a:pt x="158147" y="228001"/>
                </a:lnTo>
                <a:lnTo>
                  <a:pt x="159570" y="223211"/>
                </a:lnTo>
                <a:lnTo>
                  <a:pt x="160372" y="214937"/>
                </a:lnTo>
                <a:lnTo>
                  <a:pt x="160609" y="206201"/>
                </a:lnTo>
                <a:lnTo>
                  <a:pt x="160665" y="200293"/>
                </a:lnTo>
                <a:lnTo>
                  <a:pt x="159686" y="197329"/>
                </a:lnTo>
                <a:lnTo>
                  <a:pt x="155950" y="191389"/>
                </a:lnTo>
                <a:lnTo>
                  <a:pt x="148331" y="182796"/>
                </a:lnTo>
                <a:lnTo>
                  <a:pt x="143517" y="177726"/>
                </a:lnTo>
                <a:lnTo>
                  <a:pt x="138322" y="173355"/>
                </a:lnTo>
                <a:lnTo>
                  <a:pt x="132872" y="169448"/>
                </a:lnTo>
                <a:lnTo>
                  <a:pt x="127252" y="165851"/>
                </a:lnTo>
                <a:lnTo>
                  <a:pt x="121519" y="163453"/>
                </a:lnTo>
                <a:lnTo>
                  <a:pt x="115710" y="161855"/>
                </a:lnTo>
                <a:lnTo>
                  <a:pt x="109851" y="160789"/>
                </a:lnTo>
                <a:lnTo>
                  <a:pt x="103959" y="160078"/>
                </a:lnTo>
                <a:lnTo>
                  <a:pt x="98044" y="159605"/>
                </a:lnTo>
                <a:lnTo>
                  <a:pt x="92114" y="159289"/>
                </a:lnTo>
                <a:lnTo>
                  <a:pt x="86174" y="160071"/>
                </a:lnTo>
                <a:lnTo>
                  <a:pt x="80227" y="161584"/>
                </a:lnTo>
                <a:lnTo>
                  <a:pt x="74277" y="163585"/>
                </a:lnTo>
                <a:lnTo>
                  <a:pt x="68323" y="165911"/>
                </a:lnTo>
                <a:lnTo>
                  <a:pt x="62367" y="168454"/>
                </a:lnTo>
                <a:lnTo>
                  <a:pt x="56410" y="171142"/>
                </a:lnTo>
                <a:lnTo>
                  <a:pt x="50452" y="174918"/>
                </a:lnTo>
                <a:lnTo>
                  <a:pt x="44494" y="179420"/>
                </a:lnTo>
                <a:lnTo>
                  <a:pt x="38535" y="184405"/>
                </a:lnTo>
                <a:lnTo>
                  <a:pt x="32576" y="189713"/>
                </a:lnTo>
                <a:lnTo>
                  <a:pt x="20657" y="200903"/>
                </a:lnTo>
                <a:lnTo>
                  <a:pt x="15691" y="206665"/>
                </a:lnTo>
                <a:lnTo>
                  <a:pt x="11387" y="212491"/>
                </a:lnTo>
                <a:lnTo>
                  <a:pt x="7524" y="218359"/>
                </a:lnTo>
                <a:lnTo>
                  <a:pt x="4949" y="225247"/>
                </a:lnTo>
                <a:lnTo>
                  <a:pt x="3233" y="232816"/>
                </a:lnTo>
                <a:lnTo>
                  <a:pt x="2088" y="240839"/>
                </a:lnTo>
                <a:lnTo>
                  <a:pt x="1325" y="248172"/>
                </a:lnTo>
                <a:lnTo>
                  <a:pt x="817" y="255045"/>
                </a:lnTo>
                <a:lnTo>
                  <a:pt x="477" y="261611"/>
                </a:lnTo>
                <a:lnTo>
                  <a:pt x="101" y="274199"/>
                </a:lnTo>
                <a:lnTo>
                  <a:pt x="0" y="280333"/>
                </a:lnTo>
                <a:lnTo>
                  <a:pt x="926" y="286407"/>
                </a:lnTo>
                <a:lnTo>
                  <a:pt x="2537" y="292441"/>
                </a:lnTo>
                <a:lnTo>
                  <a:pt x="4604" y="298448"/>
                </a:lnTo>
                <a:lnTo>
                  <a:pt x="6976" y="304437"/>
                </a:lnTo>
                <a:lnTo>
                  <a:pt x="9550" y="310414"/>
                </a:lnTo>
                <a:lnTo>
                  <a:pt x="12259" y="316384"/>
                </a:lnTo>
                <a:lnTo>
                  <a:pt x="16052" y="321355"/>
                </a:lnTo>
                <a:lnTo>
                  <a:pt x="20567" y="325662"/>
                </a:lnTo>
                <a:lnTo>
                  <a:pt x="25564" y="329525"/>
                </a:lnTo>
                <a:lnTo>
                  <a:pt x="30881" y="334085"/>
                </a:lnTo>
                <a:lnTo>
                  <a:pt x="36413" y="339109"/>
                </a:lnTo>
                <a:lnTo>
                  <a:pt x="42087" y="344443"/>
                </a:lnTo>
                <a:lnTo>
                  <a:pt x="46863" y="347999"/>
                </a:lnTo>
                <a:lnTo>
                  <a:pt x="54819" y="351950"/>
                </a:lnTo>
                <a:lnTo>
                  <a:pt x="59324" y="353003"/>
                </a:lnTo>
                <a:lnTo>
                  <a:pt x="64314" y="353706"/>
                </a:lnTo>
                <a:lnTo>
                  <a:pt x="69628" y="354174"/>
                </a:lnTo>
                <a:lnTo>
                  <a:pt x="75156" y="354486"/>
                </a:lnTo>
                <a:lnTo>
                  <a:pt x="86597" y="354833"/>
                </a:lnTo>
                <a:lnTo>
                  <a:pt x="92429" y="353933"/>
                </a:lnTo>
                <a:lnTo>
                  <a:pt x="98303" y="352341"/>
                </a:lnTo>
                <a:lnTo>
                  <a:pt x="104206" y="350288"/>
                </a:lnTo>
                <a:lnTo>
                  <a:pt x="110128" y="347927"/>
                </a:lnTo>
                <a:lnTo>
                  <a:pt x="116062" y="345360"/>
                </a:lnTo>
                <a:lnTo>
                  <a:pt x="122005" y="342658"/>
                </a:lnTo>
                <a:lnTo>
                  <a:pt x="126960" y="339863"/>
                </a:lnTo>
                <a:lnTo>
                  <a:pt x="135115" y="334112"/>
                </a:lnTo>
                <a:lnTo>
                  <a:pt x="142050" y="325604"/>
                </a:lnTo>
                <a:lnTo>
                  <a:pt x="145290" y="320557"/>
                </a:lnTo>
                <a:lnTo>
                  <a:pt x="148443" y="314215"/>
                </a:lnTo>
                <a:lnTo>
                  <a:pt x="151539" y="307011"/>
                </a:lnTo>
                <a:lnTo>
                  <a:pt x="154595" y="299232"/>
                </a:lnTo>
                <a:lnTo>
                  <a:pt x="160641" y="282651"/>
                </a:lnTo>
                <a:lnTo>
                  <a:pt x="163643" y="274062"/>
                </a:lnTo>
                <a:lnTo>
                  <a:pt x="165645" y="265359"/>
                </a:lnTo>
                <a:lnTo>
                  <a:pt x="166980" y="256581"/>
                </a:lnTo>
                <a:lnTo>
                  <a:pt x="167869" y="247752"/>
                </a:lnTo>
                <a:lnTo>
                  <a:pt x="169456" y="237898"/>
                </a:lnTo>
                <a:lnTo>
                  <a:pt x="171506" y="227360"/>
                </a:lnTo>
                <a:lnTo>
                  <a:pt x="173867" y="216365"/>
                </a:lnTo>
                <a:lnTo>
                  <a:pt x="173454" y="205067"/>
                </a:lnTo>
                <a:lnTo>
                  <a:pt x="171192" y="193566"/>
                </a:lnTo>
                <a:lnTo>
                  <a:pt x="167698" y="181930"/>
                </a:lnTo>
                <a:lnTo>
                  <a:pt x="165368" y="171196"/>
                </a:lnTo>
                <a:lnTo>
                  <a:pt x="163815" y="161063"/>
                </a:lnTo>
                <a:lnTo>
                  <a:pt x="162780" y="151332"/>
                </a:lnTo>
                <a:lnTo>
                  <a:pt x="161096" y="140875"/>
                </a:lnTo>
                <a:lnTo>
                  <a:pt x="158981" y="129936"/>
                </a:lnTo>
                <a:lnTo>
                  <a:pt x="156577" y="118674"/>
                </a:lnTo>
                <a:lnTo>
                  <a:pt x="153982" y="108189"/>
                </a:lnTo>
                <a:lnTo>
                  <a:pt x="151258" y="98223"/>
                </a:lnTo>
                <a:lnTo>
                  <a:pt x="145582" y="79212"/>
                </a:lnTo>
                <a:lnTo>
                  <a:pt x="139749" y="60841"/>
                </a:lnTo>
                <a:lnTo>
                  <a:pt x="137796" y="51774"/>
                </a:lnTo>
                <a:lnTo>
                  <a:pt x="136495" y="42754"/>
                </a:lnTo>
                <a:lnTo>
                  <a:pt x="135627" y="33763"/>
                </a:lnTo>
                <a:lnTo>
                  <a:pt x="134055" y="26778"/>
                </a:lnTo>
                <a:lnTo>
                  <a:pt x="129660" y="16370"/>
                </a:lnTo>
                <a:lnTo>
                  <a:pt x="124395" y="8437"/>
                </a:lnTo>
                <a:lnTo>
                  <a:pt x="117668" y="0"/>
                </a:lnTo>
                <a:lnTo>
                  <a:pt x="117116" y="300"/>
                </a:lnTo>
                <a:lnTo>
                  <a:pt x="116748" y="1492"/>
                </a:lnTo>
                <a:lnTo>
                  <a:pt x="116157" y="10535"/>
                </a:lnTo>
                <a:lnTo>
                  <a:pt x="116025" y="52609"/>
                </a:lnTo>
                <a:lnTo>
                  <a:pt x="117014" y="61169"/>
                </a:lnTo>
                <a:lnTo>
                  <a:pt x="118667" y="69853"/>
                </a:lnTo>
                <a:lnTo>
                  <a:pt x="120761" y="78619"/>
                </a:lnTo>
                <a:lnTo>
                  <a:pt x="123151" y="87439"/>
                </a:lnTo>
                <a:lnTo>
                  <a:pt x="128456" y="105177"/>
                </a:lnTo>
                <a:lnTo>
                  <a:pt x="132254" y="115066"/>
                </a:lnTo>
                <a:lnTo>
                  <a:pt x="136773" y="125628"/>
                </a:lnTo>
                <a:lnTo>
                  <a:pt x="141772" y="136638"/>
                </a:lnTo>
                <a:lnTo>
                  <a:pt x="146098" y="146954"/>
                </a:lnTo>
                <a:lnTo>
                  <a:pt x="149975" y="156809"/>
                </a:lnTo>
                <a:lnTo>
                  <a:pt x="153553" y="166355"/>
                </a:lnTo>
                <a:lnTo>
                  <a:pt x="157925" y="175695"/>
                </a:lnTo>
                <a:lnTo>
                  <a:pt x="162826" y="184899"/>
                </a:lnTo>
                <a:lnTo>
                  <a:pt x="168080" y="194011"/>
                </a:lnTo>
                <a:lnTo>
                  <a:pt x="173569" y="203063"/>
                </a:lnTo>
                <a:lnTo>
                  <a:pt x="184966" y="221057"/>
                </a:lnTo>
                <a:lnTo>
                  <a:pt x="189793" y="229031"/>
                </a:lnTo>
                <a:lnTo>
                  <a:pt x="194004" y="236331"/>
                </a:lnTo>
                <a:lnTo>
                  <a:pt x="197805" y="243182"/>
                </a:lnTo>
                <a:lnTo>
                  <a:pt x="202325" y="249734"/>
                </a:lnTo>
                <a:lnTo>
                  <a:pt x="207325" y="256086"/>
                </a:lnTo>
                <a:lnTo>
                  <a:pt x="212646" y="262305"/>
                </a:lnTo>
                <a:lnTo>
                  <a:pt x="217185" y="268436"/>
                </a:lnTo>
                <a:lnTo>
                  <a:pt x="221205" y="274507"/>
                </a:lnTo>
                <a:lnTo>
                  <a:pt x="224879" y="280539"/>
                </a:lnTo>
                <a:lnTo>
                  <a:pt x="228320" y="286545"/>
                </a:lnTo>
                <a:lnTo>
                  <a:pt x="234794" y="298509"/>
                </a:lnTo>
                <a:lnTo>
                  <a:pt x="238904" y="304478"/>
                </a:lnTo>
                <a:lnTo>
                  <a:pt x="243631" y="310441"/>
                </a:lnTo>
                <a:lnTo>
                  <a:pt x="248768" y="316402"/>
                </a:lnTo>
                <a:lnTo>
                  <a:pt x="257125" y="325670"/>
                </a:lnTo>
                <a:lnTo>
                  <a:pt x="264150" y="334088"/>
                </a:lnTo>
                <a:lnTo>
                  <a:pt x="267414" y="339111"/>
                </a:lnTo>
                <a:lnTo>
                  <a:pt x="276922" y="3551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26" name="SMARTInkAnnotation26"/>
          <p:cNvSpPr/>
          <p:nvPr/>
        </p:nvSpPr>
        <p:spPr>
          <a:xfrm>
            <a:off x="1854200" y="2359025"/>
            <a:ext cx="179388" cy="185738"/>
          </a:xfrm>
          <a:custGeom>
            <a:avLst/>
            <a:gdLst/>
            <a:ahLst/>
            <a:cxnLst/>
            <a:rect l="0" t="0" r="0" b="0"/>
            <a:pathLst>
              <a:path w="178257" h="186591">
                <a:moveTo>
                  <a:pt x="17345" y="141942"/>
                </a:moveTo>
                <a:lnTo>
                  <a:pt x="33614" y="141942"/>
                </a:lnTo>
                <a:lnTo>
                  <a:pt x="36137" y="140950"/>
                </a:lnTo>
                <a:lnTo>
                  <a:pt x="39806" y="139296"/>
                </a:lnTo>
                <a:lnTo>
                  <a:pt x="44238" y="137201"/>
                </a:lnTo>
                <a:lnTo>
                  <a:pt x="48187" y="134813"/>
                </a:lnTo>
                <a:lnTo>
                  <a:pt x="51812" y="132229"/>
                </a:lnTo>
                <a:lnTo>
                  <a:pt x="55222" y="129513"/>
                </a:lnTo>
                <a:lnTo>
                  <a:pt x="59482" y="126711"/>
                </a:lnTo>
                <a:lnTo>
                  <a:pt x="64309" y="123850"/>
                </a:lnTo>
                <a:lnTo>
                  <a:pt x="69513" y="120951"/>
                </a:lnTo>
                <a:lnTo>
                  <a:pt x="72983" y="118026"/>
                </a:lnTo>
                <a:lnTo>
                  <a:pt x="75296" y="115084"/>
                </a:lnTo>
                <a:lnTo>
                  <a:pt x="83754" y="98493"/>
                </a:lnTo>
                <a:lnTo>
                  <a:pt x="85456" y="93132"/>
                </a:lnTo>
                <a:lnTo>
                  <a:pt x="86591" y="87574"/>
                </a:lnTo>
                <a:lnTo>
                  <a:pt x="87348" y="81884"/>
                </a:lnTo>
                <a:lnTo>
                  <a:pt x="88845" y="77099"/>
                </a:lnTo>
                <a:lnTo>
                  <a:pt x="90837" y="72916"/>
                </a:lnTo>
                <a:lnTo>
                  <a:pt x="93158" y="69136"/>
                </a:lnTo>
                <a:lnTo>
                  <a:pt x="94706" y="64631"/>
                </a:lnTo>
                <a:lnTo>
                  <a:pt x="95737" y="59644"/>
                </a:lnTo>
                <a:lnTo>
                  <a:pt x="96425" y="54334"/>
                </a:lnTo>
                <a:lnTo>
                  <a:pt x="96884" y="48810"/>
                </a:lnTo>
                <a:lnTo>
                  <a:pt x="97189" y="43143"/>
                </a:lnTo>
                <a:lnTo>
                  <a:pt x="97619" y="28332"/>
                </a:lnTo>
                <a:lnTo>
                  <a:pt x="97680" y="24530"/>
                </a:lnTo>
                <a:lnTo>
                  <a:pt x="95733" y="20011"/>
                </a:lnTo>
                <a:lnTo>
                  <a:pt x="92450" y="15014"/>
                </a:lnTo>
                <a:lnTo>
                  <a:pt x="88273" y="9699"/>
                </a:lnTo>
                <a:lnTo>
                  <a:pt x="84496" y="6155"/>
                </a:lnTo>
                <a:lnTo>
                  <a:pt x="80985" y="3792"/>
                </a:lnTo>
                <a:lnTo>
                  <a:pt x="77651" y="2217"/>
                </a:lnTo>
                <a:lnTo>
                  <a:pt x="73441" y="1167"/>
                </a:lnTo>
                <a:lnTo>
                  <a:pt x="68649" y="467"/>
                </a:lnTo>
                <a:lnTo>
                  <a:pt x="63467" y="0"/>
                </a:lnTo>
                <a:lnTo>
                  <a:pt x="59019" y="681"/>
                </a:lnTo>
                <a:lnTo>
                  <a:pt x="55061" y="2127"/>
                </a:lnTo>
                <a:lnTo>
                  <a:pt x="51428" y="4084"/>
                </a:lnTo>
                <a:lnTo>
                  <a:pt x="47021" y="7373"/>
                </a:lnTo>
                <a:lnTo>
                  <a:pt x="42095" y="11549"/>
                </a:lnTo>
                <a:lnTo>
                  <a:pt x="36825" y="16318"/>
                </a:lnTo>
                <a:lnTo>
                  <a:pt x="32318" y="21482"/>
                </a:lnTo>
                <a:lnTo>
                  <a:pt x="28321" y="26908"/>
                </a:lnTo>
                <a:lnTo>
                  <a:pt x="24662" y="32511"/>
                </a:lnTo>
                <a:lnTo>
                  <a:pt x="21230" y="38230"/>
                </a:lnTo>
                <a:lnTo>
                  <a:pt x="17949" y="44027"/>
                </a:lnTo>
                <a:lnTo>
                  <a:pt x="11654" y="55760"/>
                </a:lnTo>
                <a:lnTo>
                  <a:pt x="5546" y="67589"/>
                </a:lnTo>
                <a:lnTo>
                  <a:pt x="3519" y="74514"/>
                </a:lnTo>
                <a:lnTo>
                  <a:pt x="2168" y="82107"/>
                </a:lnTo>
                <a:lnTo>
                  <a:pt x="1268" y="90146"/>
                </a:lnTo>
                <a:lnTo>
                  <a:pt x="668" y="97489"/>
                </a:lnTo>
                <a:lnTo>
                  <a:pt x="267" y="104369"/>
                </a:lnTo>
                <a:lnTo>
                  <a:pt x="0" y="110940"/>
                </a:lnTo>
                <a:lnTo>
                  <a:pt x="816" y="117306"/>
                </a:lnTo>
                <a:lnTo>
                  <a:pt x="2352" y="123533"/>
                </a:lnTo>
                <a:lnTo>
                  <a:pt x="4370" y="129669"/>
                </a:lnTo>
                <a:lnTo>
                  <a:pt x="7702" y="135745"/>
                </a:lnTo>
                <a:lnTo>
                  <a:pt x="11910" y="141779"/>
                </a:lnTo>
                <a:lnTo>
                  <a:pt x="16702" y="147787"/>
                </a:lnTo>
                <a:lnTo>
                  <a:pt x="20889" y="152784"/>
                </a:lnTo>
                <a:lnTo>
                  <a:pt x="24675" y="157107"/>
                </a:lnTo>
                <a:lnTo>
                  <a:pt x="28191" y="160982"/>
                </a:lnTo>
                <a:lnTo>
                  <a:pt x="33516" y="164557"/>
                </a:lnTo>
                <a:lnTo>
                  <a:pt x="40045" y="167933"/>
                </a:lnTo>
                <a:lnTo>
                  <a:pt x="47377" y="171175"/>
                </a:lnTo>
                <a:lnTo>
                  <a:pt x="55246" y="173337"/>
                </a:lnTo>
                <a:lnTo>
                  <a:pt x="63471" y="174778"/>
                </a:lnTo>
                <a:lnTo>
                  <a:pt x="71934" y="175739"/>
                </a:lnTo>
                <a:lnTo>
                  <a:pt x="79563" y="176379"/>
                </a:lnTo>
                <a:lnTo>
                  <a:pt x="86635" y="176807"/>
                </a:lnTo>
                <a:lnTo>
                  <a:pt x="93337" y="177091"/>
                </a:lnTo>
                <a:lnTo>
                  <a:pt x="111378" y="177407"/>
                </a:lnTo>
                <a:lnTo>
                  <a:pt x="150587" y="177611"/>
                </a:lnTo>
                <a:lnTo>
                  <a:pt x="157824" y="178619"/>
                </a:lnTo>
                <a:lnTo>
                  <a:pt x="163641" y="180284"/>
                </a:lnTo>
                <a:lnTo>
                  <a:pt x="178256" y="1865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27" name="SMARTInkAnnotation27"/>
          <p:cNvSpPr/>
          <p:nvPr/>
        </p:nvSpPr>
        <p:spPr>
          <a:xfrm>
            <a:off x="2079625" y="2393950"/>
            <a:ext cx="177800" cy="160338"/>
          </a:xfrm>
          <a:custGeom>
            <a:avLst/>
            <a:gdLst/>
            <a:ahLst/>
            <a:cxnLst/>
            <a:rect l="0" t="0" r="0" b="0"/>
            <a:pathLst>
              <a:path w="177438" h="160458">
                <a:moveTo>
                  <a:pt x="25466" y="106879"/>
                </a:moveTo>
                <a:lnTo>
                  <a:pt x="17769" y="106879"/>
                </a:lnTo>
                <a:lnTo>
                  <a:pt x="17355" y="107871"/>
                </a:lnTo>
                <a:lnTo>
                  <a:pt x="16895" y="111620"/>
                </a:lnTo>
                <a:lnTo>
                  <a:pt x="16636" y="114567"/>
                </a:lnTo>
                <a:lnTo>
                  <a:pt x="15606" y="113989"/>
                </a:lnTo>
                <a:lnTo>
                  <a:pt x="10405" y="109427"/>
                </a:lnTo>
                <a:lnTo>
                  <a:pt x="8839" y="108011"/>
                </a:lnTo>
                <a:lnTo>
                  <a:pt x="5495" y="107382"/>
                </a:lnTo>
                <a:lnTo>
                  <a:pt x="3213" y="107214"/>
                </a:lnTo>
                <a:lnTo>
                  <a:pt x="1691" y="106110"/>
                </a:lnTo>
                <a:lnTo>
                  <a:pt x="677" y="104382"/>
                </a:lnTo>
                <a:lnTo>
                  <a:pt x="0" y="102238"/>
                </a:lnTo>
                <a:lnTo>
                  <a:pt x="543" y="100808"/>
                </a:lnTo>
                <a:lnTo>
                  <a:pt x="1898" y="99855"/>
                </a:lnTo>
                <a:lnTo>
                  <a:pt x="3794" y="99220"/>
                </a:lnTo>
                <a:lnTo>
                  <a:pt x="6052" y="96812"/>
                </a:lnTo>
                <a:lnTo>
                  <a:pt x="8550" y="93222"/>
                </a:lnTo>
                <a:lnTo>
                  <a:pt x="11209" y="88845"/>
                </a:lnTo>
                <a:lnTo>
                  <a:pt x="12982" y="83942"/>
                </a:lnTo>
                <a:lnTo>
                  <a:pt x="14164" y="78689"/>
                </a:lnTo>
                <a:lnTo>
                  <a:pt x="14951" y="73203"/>
                </a:lnTo>
                <a:lnTo>
                  <a:pt x="15476" y="67561"/>
                </a:lnTo>
                <a:lnTo>
                  <a:pt x="15827" y="61815"/>
                </a:lnTo>
                <a:lnTo>
                  <a:pt x="16060" y="56001"/>
                </a:lnTo>
                <a:lnTo>
                  <a:pt x="17209" y="50140"/>
                </a:lnTo>
                <a:lnTo>
                  <a:pt x="18968" y="44248"/>
                </a:lnTo>
                <a:lnTo>
                  <a:pt x="21134" y="38336"/>
                </a:lnTo>
                <a:lnTo>
                  <a:pt x="23571" y="33403"/>
                </a:lnTo>
                <a:lnTo>
                  <a:pt x="26190" y="29121"/>
                </a:lnTo>
                <a:lnTo>
                  <a:pt x="28928" y="25275"/>
                </a:lnTo>
                <a:lnTo>
                  <a:pt x="30754" y="20726"/>
                </a:lnTo>
                <a:lnTo>
                  <a:pt x="31971" y="15709"/>
                </a:lnTo>
                <a:lnTo>
                  <a:pt x="32783" y="10381"/>
                </a:lnTo>
                <a:lnTo>
                  <a:pt x="34317" y="6828"/>
                </a:lnTo>
                <a:lnTo>
                  <a:pt x="36333" y="4460"/>
                </a:lnTo>
                <a:lnTo>
                  <a:pt x="38671" y="2881"/>
                </a:lnTo>
                <a:lnTo>
                  <a:pt x="43916" y="1126"/>
                </a:lnTo>
                <a:lnTo>
                  <a:pt x="46706" y="658"/>
                </a:lnTo>
                <a:lnTo>
                  <a:pt x="50552" y="347"/>
                </a:lnTo>
                <a:lnTo>
                  <a:pt x="55102" y="139"/>
                </a:lnTo>
                <a:lnTo>
                  <a:pt x="60123" y="0"/>
                </a:lnTo>
                <a:lnTo>
                  <a:pt x="64463" y="900"/>
                </a:lnTo>
                <a:lnTo>
                  <a:pt x="68350" y="2492"/>
                </a:lnTo>
                <a:lnTo>
                  <a:pt x="71934" y="4545"/>
                </a:lnTo>
                <a:lnTo>
                  <a:pt x="76310" y="7899"/>
                </a:lnTo>
                <a:lnTo>
                  <a:pt x="81214" y="12119"/>
                </a:lnTo>
                <a:lnTo>
                  <a:pt x="86470" y="16916"/>
                </a:lnTo>
                <a:lnTo>
                  <a:pt x="90967" y="22099"/>
                </a:lnTo>
                <a:lnTo>
                  <a:pt x="94959" y="27539"/>
                </a:lnTo>
                <a:lnTo>
                  <a:pt x="113247" y="55267"/>
                </a:lnTo>
                <a:lnTo>
                  <a:pt x="117758" y="62550"/>
                </a:lnTo>
                <a:lnTo>
                  <a:pt x="121759" y="69388"/>
                </a:lnTo>
                <a:lnTo>
                  <a:pt x="128852" y="82279"/>
                </a:lnTo>
                <a:lnTo>
                  <a:pt x="138430" y="100693"/>
                </a:lnTo>
                <a:lnTo>
                  <a:pt x="153563" y="130661"/>
                </a:lnTo>
                <a:lnTo>
                  <a:pt x="155561" y="135632"/>
                </a:lnTo>
                <a:lnTo>
                  <a:pt x="156893" y="139938"/>
                </a:lnTo>
                <a:lnTo>
                  <a:pt x="157781" y="143801"/>
                </a:lnTo>
                <a:lnTo>
                  <a:pt x="159367" y="146376"/>
                </a:lnTo>
                <a:lnTo>
                  <a:pt x="161417" y="148093"/>
                </a:lnTo>
                <a:lnTo>
                  <a:pt x="163777" y="149238"/>
                </a:lnTo>
                <a:lnTo>
                  <a:pt x="169048" y="153156"/>
                </a:lnTo>
                <a:lnTo>
                  <a:pt x="177437" y="1604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28" name="SMARTInkAnnotation28"/>
          <p:cNvSpPr/>
          <p:nvPr/>
        </p:nvSpPr>
        <p:spPr>
          <a:xfrm>
            <a:off x="1327150" y="2711450"/>
            <a:ext cx="446088" cy="271463"/>
          </a:xfrm>
          <a:custGeom>
            <a:avLst/>
            <a:gdLst/>
            <a:ahLst/>
            <a:cxnLst/>
            <a:rect l="0" t="0" r="0" b="0"/>
            <a:pathLst>
              <a:path w="446964" h="271217">
                <a:moveTo>
                  <a:pt x="8930" y="30283"/>
                </a:moveTo>
                <a:lnTo>
                  <a:pt x="4184" y="30283"/>
                </a:lnTo>
                <a:lnTo>
                  <a:pt x="2786" y="31276"/>
                </a:lnTo>
                <a:lnTo>
                  <a:pt x="1854" y="32929"/>
                </a:lnTo>
                <a:lnTo>
                  <a:pt x="819" y="37413"/>
                </a:lnTo>
                <a:lnTo>
                  <a:pt x="236" y="45515"/>
                </a:lnTo>
                <a:lnTo>
                  <a:pt x="99" y="51274"/>
                </a:lnTo>
                <a:lnTo>
                  <a:pt x="0" y="81421"/>
                </a:lnTo>
                <a:lnTo>
                  <a:pt x="990" y="88188"/>
                </a:lnTo>
                <a:lnTo>
                  <a:pt x="2643" y="95675"/>
                </a:lnTo>
                <a:lnTo>
                  <a:pt x="4739" y="103644"/>
                </a:lnTo>
                <a:lnTo>
                  <a:pt x="8122" y="110940"/>
                </a:lnTo>
                <a:lnTo>
                  <a:pt x="12364" y="117789"/>
                </a:lnTo>
                <a:lnTo>
                  <a:pt x="17179" y="124339"/>
                </a:lnTo>
                <a:lnTo>
                  <a:pt x="20389" y="130690"/>
                </a:lnTo>
                <a:lnTo>
                  <a:pt x="22529" y="136909"/>
                </a:lnTo>
                <a:lnTo>
                  <a:pt x="23956" y="143039"/>
                </a:lnTo>
                <a:lnTo>
                  <a:pt x="26893" y="150102"/>
                </a:lnTo>
                <a:lnTo>
                  <a:pt x="30838" y="157788"/>
                </a:lnTo>
                <a:lnTo>
                  <a:pt x="35455" y="165888"/>
                </a:lnTo>
                <a:lnTo>
                  <a:pt x="43233" y="180179"/>
                </a:lnTo>
                <a:lnTo>
                  <a:pt x="56319" y="205524"/>
                </a:lnTo>
                <a:lnTo>
                  <a:pt x="74460" y="241586"/>
                </a:lnTo>
                <a:lnTo>
                  <a:pt x="75462" y="246558"/>
                </a:lnTo>
                <a:lnTo>
                  <a:pt x="75137" y="250865"/>
                </a:lnTo>
                <a:lnTo>
                  <a:pt x="73120" y="258296"/>
                </a:lnTo>
                <a:lnTo>
                  <a:pt x="72223" y="264906"/>
                </a:lnTo>
                <a:lnTo>
                  <a:pt x="71569" y="270816"/>
                </a:lnTo>
                <a:lnTo>
                  <a:pt x="74183" y="271132"/>
                </a:lnTo>
                <a:lnTo>
                  <a:pt x="76270" y="271216"/>
                </a:lnTo>
                <a:lnTo>
                  <a:pt x="77662" y="270280"/>
                </a:lnTo>
                <a:lnTo>
                  <a:pt x="78590" y="268664"/>
                </a:lnTo>
                <a:lnTo>
                  <a:pt x="79208" y="266595"/>
                </a:lnTo>
                <a:lnTo>
                  <a:pt x="78627" y="264222"/>
                </a:lnTo>
                <a:lnTo>
                  <a:pt x="75333" y="258941"/>
                </a:lnTo>
                <a:lnTo>
                  <a:pt x="73064" y="254159"/>
                </a:lnTo>
                <a:lnTo>
                  <a:pt x="70558" y="247995"/>
                </a:lnTo>
                <a:lnTo>
                  <a:pt x="67894" y="240909"/>
                </a:lnTo>
                <a:lnTo>
                  <a:pt x="59399" y="216714"/>
                </a:lnTo>
                <a:lnTo>
                  <a:pt x="41691" y="164133"/>
                </a:lnTo>
                <a:lnTo>
                  <a:pt x="39710" y="155235"/>
                </a:lnTo>
                <a:lnTo>
                  <a:pt x="38389" y="146327"/>
                </a:lnTo>
                <a:lnTo>
                  <a:pt x="37509" y="137411"/>
                </a:lnTo>
                <a:lnTo>
                  <a:pt x="36922" y="128491"/>
                </a:lnTo>
                <a:lnTo>
                  <a:pt x="36531" y="119568"/>
                </a:lnTo>
                <a:lnTo>
                  <a:pt x="35980" y="95433"/>
                </a:lnTo>
                <a:lnTo>
                  <a:pt x="35903" y="88600"/>
                </a:lnTo>
                <a:lnTo>
                  <a:pt x="36845" y="83051"/>
                </a:lnTo>
                <a:lnTo>
                  <a:pt x="38466" y="78360"/>
                </a:lnTo>
                <a:lnTo>
                  <a:pt x="40539" y="74241"/>
                </a:lnTo>
                <a:lnTo>
                  <a:pt x="42916" y="71495"/>
                </a:lnTo>
                <a:lnTo>
                  <a:pt x="45493" y="69664"/>
                </a:lnTo>
                <a:lnTo>
                  <a:pt x="51005" y="67630"/>
                </a:lnTo>
                <a:lnTo>
                  <a:pt x="56766" y="66725"/>
                </a:lnTo>
                <a:lnTo>
                  <a:pt x="59693" y="67476"/>
                </a:lnTo>
                <a:lnTo>
                  <a:pt x="65593" y="70957"/>
                </a:lnTo>
                <a:lnTo>
                  <a:pt x="74176" y="78457"/>
                </a:lnTo>
                <a:lnTo>
                  <a:pt x="79245" y="83235"/>
                </a:lnTo>
                <a:lnTo>
                  <a:pt x="90176" y="91190"/>
                </a:lnTo>
                <a:lnTo>
                  <a:pt x="95872" y="94700"/>
                </a:lnTo>
                <a:lnTo>
                  <a:pt x="101656" y="100017"/>
                </a:lnTo>
                <a:lnTo>
                  <a:pt x="107498" y="106538"/>
                </a:lnTo>
                <a:lnTo>
                  <a:pt x="113380" y="113862"/>
                </a:lnTo>
                <a:lnTo>
                  <a:pt x="119287" y="119737"/>
                </a:lnTo>
                <a:lnTo>
                  <a:pt x="125212" y="124646"/>
                </a:lnTo>
                <a:lnTo>
                  <a:pt x="131148" y="128910"/>
                </a:lnTo>
                <a:lnTo>
                  <a:pt x="136099" y="134730"/>
                </a:lnTo>
                <a:lnTo>
                  <a:pt x="140393" y="141586"/>
                </a:lnTo>
                <a:lnTo>
                  <a:pt x="154422" y="169237"/>
                </a:lnTo>
                <a:lnTo>
                  <a:pt x="158568" y="174513"/>
                </a:lnTo>
                <a:lnTo>
                  <a:pt x="163318" y="179022"/>
                </a:lnTo>
                <a:lnTo>
                  <a:pt x="168472" y="183021"/>
                </a:lnTo>
                <a:lnTo>
                  <a:pt x="171908" y="186679"/>
                </a:lnTo>
                <a:lnTo>
                  <a:pt x="174198" y="190109"/>
                </a:lnTo>
                <a:lnTo>
                  <a:pt x="177736" y="196567"/>
                </a:lnTo>
                <a:lnTo>
                  <a:pt x="182620" y="202745"/>
                </a:lnTo>
                <a:lnTo>
                  <a:pt x="183326" y="204789"/>
                </a:lnTo>
                <a:lnTo>
                  <a:pt x="182804" y="206152"/>
                </a:lnTo>
                <a:lnTo>
                  <a:pt x="179015" y="208718"/>
                </a:lnTo>
                <a:lnTo>
                  <a:pt x="178826" y="201717"/>
                </a:lnTo>
                <a:lnTo>
                  <a:pt x="178781" y="166636"/>
                </a:lnTo>
                <a:lnTo>
                  <a:pt x="177787" y="158888"/>
                </a:lnTo>
                <a:lnTo>
                  <a:pt x="176131" y="149754"/>
                </a:lnTo>
                <a:lnTo>
                  <a:pt x="174034" y="139696"/>
                </a:lnTo>
                <a:lnTo>
                  <a:pt x="172636" y="130014"/>
                </a:lnTo>
                <a:lnTo>
                  <a:pt x="171704" y="120583"/>
                </a:lnTo>
                <a:lnTo>
                  <a:pt x="171083" y="111319"/>
                </a:lnTo>
                <a:lnTo>
                  <a:pt x="171662" y="101174"/>
                </a:lnTo>
                <a:lnTo>
                  <a:pt x="173041" y="90442"/>
                </a:lnTo>
                <a:lnTo>
                  <a:pt x="174954" y="79319"/>
                </a:lnTo>
                <a:lnTo>
                  <a:pt x="177222" y="68927"/>
                </a:lnTo>
                <a:lnTo>
                  <a:pt x="179728" y="59023"/>
                </a:lnTo>
                <a:lnTo>
                  <a:pt x="182391" y="49443"/>
                </a:lnTo>
                <a:lnTo>
                  <a:pt x="186154" y="41072"/>
                </a:lnTo>
                <a:lnTo>
                  <a:pt x="190648" y="33507"/>
                </a:lnTo>
                <a:lnTo>
                  <a:pt x="195631" y="26479"/>
                </a:lnTo>
                <a:lnTo>
                  <a:pt x="199947" y="20802"/>
                </a:lnTo>
                <a:lnTo>
                  <a:pt x="203817" y="16025"/>
                </a:lnTo>
                <a:lnTo>
                  <a:pt x="207390" y="11848"/>
                </a:lnTo>
                <a:lnTo>
                  <a:pt x="216658" y="4561"/>
                </a:lnTo>
                <a:lnTo>
                  <a:pt x="221911" y="1229"/>
                </a:lnTo>
                <a:lnTo>
                  <a:pt x="227399" y="0"/>
                </a:lnTo>
                <a:lnTo>
                  <a:pt x="233044" y="173"/>
                </a:lnTo>
                <a:lnTo>
                  <a:pt x="244614" y="3010"/>
                </a:lnTo>
                <a:lnTo>
                  <a:pt x="256379" y="7579"/>
                </a:lnTo>
                <a:lnTo>
                  <a:pt x="268229" y="15562"/>
                </a:lnTo>
                <a:lnTo>
                  <a:pt x="274170" y="20469"/>
                </a:lnTo>
                <a:lnTo>
                  <a:pt x="280117" y="25725"/>
                </a:lnTo>
                <a:lnTo>
                  <a:pt x="292023" y="36856"/>
                </a:lnTo>
                <a:lnTo>
                  <a:pt x="297979" y="43595"/>
                </a:lnTo>
                <a:lnTo>
                  <a:pt x="303937" y="51064"/>
                </a:lnTo>
                <a:lnTo>
                  <a:pt x="309894" y="59020"/>
                </a:lnTo>
                <a:lnTo>
                  <a:pt x="314859" y="67300"/>
                </a:lnTo>
                <a:lnTo>
                  <a:pt x="319163" y="75797"/>
                </a:lnTo>
                <a:lnTo>
                  <a:pt x="323025" y="84438"/>
                </a:lnTo>
                <a:lnTo>
                  <a:pt x="327587" y="93176"/>
                </a:lnTo>
                <a:lnTo>
                  <a:pt x="332614" y="101977"/>
                </a:lnTo>
                <a:lnTo>
                  <a:pt x="337952" y="110822"/>
                </a:lnTo>
                <a:lnTo>
                  <a:pt x="342504" y="118702"/>
                </a:lnTo>
                <a:lnTo>
                  <a:pt x="350211" y="132750"/>
                </a:lnTo>
                <a:lnTo>
                  <a:pt x="354650" y="139274"/>
                </a:lnTo>
                <a:lnTo>
                  <a:pt x="359596" y="145608"/>
                </a:lnTo>
                <a:lnTo>
                  <a:pt x="364880" y="151815"/>
                </a:lnTo>
                <a:lnTo>
                  <a:pt x="369395" y="157937"/>
                </a:lnTo>
                <a:lnTo>
                  <a:pt x="373399" y="164003"/>
                </a:lnTo>
                <a:lnTo>
                  <a:pt x="377061" y="170032"/>
                </a:lnTo>
                <a:lnTo>
                  <a:pt x="380497" y="175043"/>
                </a:lnTo>
                <a:lnTo>
                  <a:pt x="386962" y="183256"/>
                </a:lnTo>
                <a:lnTo>
                  <a:pt x="390077" y="185843"/>
                </a:lnTo>
                <a:lnTo>
                  <a:pt x="393146" y="187568"/>
                </a:lnTo>
                <a:lnTo>
                  <a:pt x="396186" y="188718"/>
                </a:lnTo>
                <a:lnTo>
                  <a:pt x="402212" y="192641"/>
                </a:lnTo>
                <a:lnTo>
                  <a:pt x="405210" y="195077"/>
                </a:lnTo>
                <a:lnTo>
                  <a:pt x="408201" y="196701"/>
                </a:lnTo>
                <a:lnTo>
                  <a:pt x="414174" y="198504"/>
                </a:lnTo>
                <a:lnTo>
                  <a:pt x="425437" y="199306"/>
                </a:lnTo>
                <a:lnTo>
                  <a:pt x="446963" y="1999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29" name="SMARTInkAnnotation29"/>
          <p:cNvSpPr/>
          <p:nvPr/>
        </p:nvSpPr>
        <p:spPr>
          <a:xfrm>
            <a:off x="1784350" y="2724150"/>
            <a:ext cx="163513" cy="168275"/>
          </a:xfrm>
          <a:custGeom>
            <a:avLst/>
            <a:gdLst/>
            <a:ahLst/>
            <a:cxnLst/>
            <a:rect l="0" t="0" r="0" b="0"/>
            <a:pathLst>
              <a:path w="163527" h="169493">
                <a:moveTo>
                  <a:pt x="16604" y="0"/>
                </a:moveTo>
                <a:lnTo>
                  <a:pt x="16604" y="7688"/>
                </a:lnTo>
                <a:lnTo>
                  <a:pt x="13955" y="11024"/>
                </a:lnTo>
                <a:lnTo>
                  <a:pt x="11858" y="13302"/>
                </a:lnTo>
                <a:lnTo>
                  <a:pt x="10461" y="16806"/>
                </a:lnTo>
                <a:lnTo>
                  <a:pt x="9528" y="21126"/>
                </a:lnTo>
                <a:lnTo>
                  <a:pt x="8907" y="25990"/>
                </a:lnTo>
                <a:lnTo>
                  <a:pt x="8493" y="31217"/>
                </a:lnTo>
                <a:lnTo>
                  <a:pt x="8217" y="36687"/>
                </a:lnTo>
                <a:lnTo>
                  <a:pt x="8033" y="42317"/>
                </a:lnTo>
                <a:lnTo>
                  <a:pt x="6917" y="49047"/>
                </a:lnTo>
                <a:lnTo>
                  <a:pt x="5179" y="56511"/>
                </a:lnTo>
                <a:lnTo>
                  <a:pt x="3028" y="64463"/>
                </a:lnTo>
                <a:lnTo>
                  <a:pt x="1594" y="72741"/>
                </a:lnTo>
                <a:lnTo>
                  <a:pt x="637" y="81236"/>
                </a:lnTo>
                <a:lnTo>
                  <a:pt x="0" y="89876"/>
                </a:lnTo>
                <a:lnTo>
                  <a:pt x="568" y="98613"/>
                </a:lnTo>
                <a:lnTo>
                  <a:pt x="1940" y="107414"/>
                </a:lnTo>
                <a:lnTo>
                  <a:pt x="3849" y="116258"/>
                </a:lnTo>
                <a:lnTo>
                  <a:pt x="6114" y="124138"/>
                </a:lnTo>
                <a:lnTo>
                  <a:pt x="8617" y="131376"/>
                </a:lnTo>
                <a:lnTo>
                  <a:pt x="11279" y="138185"/>
                </a:lnTo>
                <a:lnTo>
                  <a:pt x="14047" y="143717"/>
                </a:lnTo>
                <a:lnTo>
                  <a:pt x="16886" y="148398"/>
                </a:lnTo>
                <a:lnTo>
                  <a:pt x="19772" y="152510"/>
                </a:lnTo>
                <a:lnTo>
                  <a:pt x="23682" y="156243"/>
                </a:lnTo>
                <a:lnTo>
                  <a:pt x="28276" y="159725"/>
                </a:lnTo>
                <a:lnTo>
                  <a:pt x="33324" y="163038"/>
                </a:lnTo>
                <a:lnTo>
                  <a:pt x="37684" y="165247"/>
                </a:lnTo>
                <a:lnTo>
                  <a:pt x="41583" y="166719"/>
                </a:lnTo>
                <a:lnTo>
                  <a:pt x="45176" y="167701"/>
                </a:lnTo>
                <a:lnTo>
                  <a:pt x="50551" y="168355"/>
                </a:lnTo>
                <a:lnTo>
                  <a:pt x="57114" y="168792"/>
                </a:lnTo>
                <a:lnTo>
                  <a:pt x="71359" y="169276"/>
                </a:lnTo>
                <a:lnTo>
                  <a:pt x="84312" y="169492"/>
                </a:lnTo>
                <a:lnTo>
                  <a:pt x="90548" y="168557"/>
                </a:lnTo>
                <a:lnTo>
                  <a:pt x="96691" y="166942"/>
                </a:lnTo>
                <a:lnTo>
                  <a:pt x="102773" y="164872"/>
                </a:lnTo>
                <a:lnTo>
                  <a:pt x="107821" y="162501"/>
                </a:lnTo>
                <a:lnTo>
                  <a:pt x="112180" y="159928"/>
                </a:lnTo>
                <a:lnTo>
                  <a:pt x="116079" y="157220"/>
                </a:lnTo>
                <a:lnTo>
                  <a:pt x="120665" y="153431"/>
                </a:lnTo>
                <a:lnTo>
                  <a:pt x="125709" y="148920"/>
                </a:lnTo>
                <a:lnTo>
                  <a:pt x="131058" y="143928"/>
                </a:lnTo>
                <a:lnTo>
                  <a:pt x="135617" y="138617"/>
                </a:lnTo>
                <a:lnTo>
                  <a:pt x="139650" y="133091"/>
                </a:lnTo>
                <a:lnTo>
                  <a:pt x="143332" y="127422"/>
                </a:lnTo>
                <a:lnTo>
                  <a:pt x="146780" y="121659"/>
                </a:lnTo>
                <a:lnTo>
                  <a:pt x="150072" y="115833"/>
                </a:lnTo>
                <a:lnTo>
                  <a:pt x="156378" y="104067"/>
                </a:lnTo>
                <a:lnTo>
                  <a:pt x="162492" y="92223"/>
                </a:lnTo>
                <a:lnTo>
                  <a:pt x="163526" y="85295"/>
                </a:lnTo>
                <a:lnTo>
                  <a:pt x="163222" y="77699"/>
                </a:lnTo>
                <a:lnTo>
                  <a:pt x="162026" y="69659"/>
                </a:lnTo>
                <a:lnTo>
                  <a:pt x="161229" y="62314"/>
                </a:lnTo>
                <a:lnTo>
                  <a:pt x="160698" y="55433"/>
                </a:lnTo>
                <a:lnTo>
                  <a:pt x="160344" y="48862"/>
                </a:lnTo>
                <a:lnTo>
                  <a:pt x="158121" y="42497"/>
                </a:lnTo>
                <a:lnTo>
                  <a:pt x="154653" y="36268"/>
                </a:lnTo>
                <a:lnTo>
                  <a:pt x="150354" y="30132"/>
                </a:lnTo>
                <a:lnTo>
                  <a:pt x="145501" y="25049"/>
                </a:lnTo>
                <a:lnTo>
                  <a:pt x="140280" y="20668"/>
                </a:lnTo>
                <a:lnTo>
                  <a:pt x="134812" y="16755"/>
                </a:lnTo>
                <a:lnTo>
                  <a:pt x="129181" y="14147"/>
                </a:lnTo>
                <a:lnTo>
                  <a:pt x="123440" y="12408"/>
                </a:lnTo>
                <a:lnTo>
                  <a:pt x="117626" y="11248"/>
                </a:lnTo>
                <a:lnTo>
                  <a:pt x="111763" y="10476"/>
                </a:lnTo>
                <a:lnTo>
                  <a:pt x="105869" y="9960"/>
                </a:lnTo>
                <a:lnTo>
                  <a:pt x="99952" y="9617"/>
                </a:lnTo>
                <a:lnTo>
                  <a:pt x="95015" y="10380"/>
                </a:lnTo>
                <a:lnTo>
                  <a:pt x="90730" y="11881"/>
                </a:lnTo>
                <a:lnTo>
                  <a:pt x="86880" y="13874"/>
                </a:lnTo>
                <a:lnTo>
                  <a:pt x="83320" y="16194"/>
                </a:lnTo>
                <a:lnTo>
                  <a:pt x="79954" y="18734"/>
                </a:lnTo>
                <a:lnTo>
                  <a:pt x="70241"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30" name="SMARTInkAnnotation30"/>
          <p:cNvSpPr/>
          <p:nvPr/>
        </p:nvSpPr>
        <p:spPr>
          <a:xfrm>
            <a:off x="2024063" y="2652713"/>
            <a:ext cx="142875" cy="195262"/>
          </a:xfrm>
          <a:custGeom>
            <a:avLst/>
            <a:gdLst/>
            <a:ahLst/>
            <a:cxnLst/>
            <a:rect l="0" t="0" r="0" b="0"/>
            <a:pathLst>
              <a:path w="142996" h="195917">
                <a:moveTo>
                  <a:pt x="0" y="71437"/>
                </a:moveTo>
                <a:lnTo>
                  <a:pt x="12443" y="96295"/>
                </a:lnTo>
                <a:lnTo>
                  <a:pt x="15248" y="100907"/>
                </a:lnTo>
                <a:lnTo>
                  <a:pt x="18112" y="104974"/>
                </a:lnTo>
                <a:lnTo>
                  <a:pt x="21014" y="108678"/>
                </a:lnTo>
                <a:lnTo>
                  <a:pt x="23942" y="113132"/>
                </a:lnTo>
                <a:lnTo>
                  <a:pt x="26887" y="118085"/>
                </a:lnTo>
                <a:lnTo>
                  <a:pt x="29844" y="123371"/>
                </a:lnTo>
                <a:lnTo>
                  <a:pt x="33802" y="128880"/>
                </a:lnTo>
                <a:lnTo>
                  <a:pt x="38427" y="134537"/>
                </a:lnTo>
                <a:lnTo>
                  <a:pt x="43497" y="140293"/>
                </a:lnTo>
                <a:lnTo>
                  <a:pt x="47870" y="146114"/>
                </a:lnTo>
                <a:lnTo>
                  <a:pt x="51779" y="151980"/>
                </a:lnTo>
                <a:lnTo>
                  <a:pt x="55378" y="157874"/>
                </a:lnTo>
                <a:lnTo>
                  <a:pt x="59764" y="162796"/>
                </a:lnTo>
                <a:lnTo>
                  <a:pt x="64674" y="167070"/>
                </a:lnTo>
                <a:lnTo>
                  <a:pt x="69935" y="170911"/>
                </a:lnTo>
                <a:lnTo>
                  <a:pt x="74435" y="174464"/>
                </a:lnTo>
                <a:lnTo>
                  <a:pt x="78428" y="177824"/>
                </a:lnTo>
                <a:lnTo>
                  <a:pt x="82083" y="181057"/>
                </a:lnTo>
                <a:lnTo>
                  <a:pt x="84521" y="184205"/>
                </a:lnTo>
                <a:lnTo>
                  <a:pt x="86145" y="187295"/>
                </a:lnTo>
                <a:lnTo>
                  <a:pt x="87228" y="190348"/>
                </a:lnTo>
                <a:lnTo>
                  <a:pt x="88944" y="192382"/>
                </a:lnTo>
                <a:lnTo>
                  <a:pt x="91080" y="193739"/>
                </a:lnTo>
                <a:lnTo>
                  <a:pt x="93499" y="194643"/>
                </a:lnTo>
                <a:lnTo>
                  <a:pt x="96103" y="195246"/>
                </a:lnTo>
                <a:lnTo>
                  <a:pt x="98833" y="195649"/>
                </a:lnTo>
                <a:lnTo>
                  <a:pt x="101647" y="195916"/>
                </a:lnTo>
                <a:lnTo>
                  <a:pt x="104515" y="195103"/>
                </a:lnTo>
                <a:lnTo>
                  <a:pt x="107421" y="193568"/>
                </a:lnTo>
                <a:lnTo>
                  <a:pt x="110352" y="191553"/>
                </a:lnTo>
                <a:lnTo>
                  <a:pt x="113299" y="189217"/>
                </a:lnTo>
                <a:lnTo>
                  <a:pt x="116257" y="186668"/>
                </a:lnTo>
                <a:lnTo>
                  <a:pt x="119222" y="183977"/>
                </a:lnTo>
                <a:lnTo>
                  <a:pt x="122192" y="180197"/>
                </a:lnTo>
                <a:lnTo>
                  <a:pt x="125165" y="175694"/>
                </a:lnTo>
                <a:lnTo>
                  <a:pt x="128141" y="170707"/>
                </a:lnTo>
                <a:lnTo>
                  <a:pt x="130124" y="165398"/>
                </a:lnTo>
                <a:lnTo>
                  <a:pt x="131447" y="159875"/>
                </a:lnTo>
                <a:lnTo>
                  <a:pt x="132328" y="154208"/>
                </a:lnTo>
                <a:lnTo>
                  <a:pt x="133909" y="147454"/>
                </a:lnTo>
                <a:lnTo>
                  <a:pt x="135957" y="139974"/>
                </a:lnTo>
                <a:lnTo>
                  <a:pt x="138315" y="132011"/>
                </a:lnTo>
                <a:lnTo>
                  <a:pt x="139887" y="123726"/>
                </a:lnTo>
                <a:lnTo>
                  <a:pt x="140935" y="115226"/>
                </a:lnTo>
                <a:lnTo>
                  <a:pt x="141634" y="106583"/>
                </a:lnTo>
                <a:lnTo>
                  <a:pt x="142099" y="98836"/>
                </a:lnTo>
                <a:lnTo>
                  <a:pt x="142617" y="84937"/>
                </a:lnTo>
                <a:lnTo>
                  <a:pt x="142949" y="53709"/>
                </a:lnTo>
                <a:lnTo>
                  <a:pt x="142995" y="40076"/>
                </a:lnTo>
                <a:lnTo>
                  <a:pt x="142013" y="34655"/>
                </a:lnTo>
                <a:lnTo>
                  <a:pt x="140366" y="30048"/>
                </a:lnTo>
                <a:lnTo>
                  <a:pt x="138275" y="25985"/>
                </a:lnTo>
                <a:lnTo>
                  <a:pt x="136880" y="22284"/>
                </a:lnTo>
                <a:lnTo>
                  <a:pt x="135951" y="18825"/>
                </a:lnTo>
                <a:lnTo>
                  <a:pt x="135331" y="15526"/>
                </a:lnTo>
                <a:lnTo>
                  <a:pt x="134918" y="12335"/>
                </a:lnTo>
                <a:lnTo>
                  <a:pt x="134643" y="9215"/>
                </a:lnTo>
                <a:lnTo>
                  <a:pt x="13409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31" name="SMARTInkAnnotation31"/>
          <p:cNvSpPr/>
          <p:nvPr/>
        </p:nvSpPr>
        <p:spPr>
          <a:xfrm>
            <a:off x="2301875" y="2403475"/>
            <a:ext cx="830263" cy="400050"/>
          </a:xfrm>
          <a:custGeom>
            <a:avLst/>
            <a:gdLst/>
            <a:ahLst/>
            <a:cxnLst/>
            <a:rect l="0" t="0" r="0" b="0"/>
            <a:pathLst>
              <a:path w="830727" h="400184">
                <a:moveTo>
                  <a:pt x="35115" y="347164"/>
                </a:moveTo>
                <a:lnTo>
                  <a:pt x="39861" y="342424"/>
                </a:lnTo>
                <a:lnTo>
                  <a:pt x="42252" y="341027"/>
                </a:lnTo>
                <a:lnTo>
                  <a:pt x="47558" y="339476"/>
                </a:lnTo>
                <a:lnTo>
                  <a:pt x="49370" y="338070"/>
                </a:lnTo>
                <a:lnTo>
                  <a:pt x="50578" y="336141"/>
                </a:lnTo>
                <a:lnTo>
                  <a:pt x="51383" y="333862"/>
                </a:lnTo>
                <a:lnTo>
                  <a:pt x="53907" y="331351"/>
                </a:lnTo>
                <a:lnTo>
                  <a:pt x="69582" y="320191"/>
                </a:lnTo>
                <a:lnTo>
                  <a:pt x="72992" y="317276"/>
                </a:lnTo>
                <a:lnTo>
                  <a:pt x="79430" y="308745"/>
                </a:lnTo>
                <a:lnTo>
                  <a:pt x="85602" y="299331"/>
                </a:lnTo>
                <a:lnTo>
                  <a:pt x="91656" y="291840"/>
                </a:lnTo>
                <a:lnTo>
                  <a:pt x="93668" y="287461"/>
                </a:lnTo>
                <a:lnTo>
                  <a:pt x="95903" y="277304"/>
                </a:lnTo>
                <a:lnTo>
                  <a:pt x="96897" y="266175"/>
                </a:lnTo>
                <a:lnTo>
                  <a:pt x="97338" y="254614"/>
                </a:lnTo>
                <a:lnTo>
                  <a:pt x="97535" y="242862"/>
                </a:lnTo>
                <a:lnTo>
                  <a:pt x="96594" y="237942"/>
                </a:lnTo>
                <a:lnTo>
                  <a:pt x="92899" y="229829"/>
                </a:lnTo>
                <a:lnTo>
                  <a:pt x="85235" y="219684"/>
                </a:lnTo>
                <a:lnTo>
                  <a:pt x="82435" y="217529"/>
                </a:lnTo>
                <a:lnTo>
                  <a:pt x="76674" y="215135"/>
                </a:lnTo>
                <a:lnTo>
                  <a:pt x="73747" y="215488"/>
                </a:lnTo>
                <a:lnTo>
                  <a:pt x="70802" y="216716"/>
                </a:lnTo>
                <a:lnTo>
                  <a:pt x="61913" y="223185"/>
                </a:lnTo>
                <a:lnTo>
                  <a:pt x="54971" y="228562"/>
                </a:lnTo>
                <a:lnTo>
                  <a:pt x="45265" y="234260"/>
                </a:lnTo>
                <a:lnTo>
                  <a:pt x="36978" y="242745"/>
                </a:lnTo>
                <a:lnTo>
                  <a:pt x="28990" y="253131"/>
                </a:lnTo>
                <a:lnTo>
                  <a:pt x="18818" y="264361"/>
                </a:lnTo>
                <a:lnTo>
                  <a:pt x="10325" y="275967"/>
                </a:lnTo>
                <a:lnTo>
                  <a:pt x="6669" y="281840"/>
                </a:lnTo>
                <a:lnTo>
                  <a:pt x="4232" y="288732"/>
                </a:lnTo>
                <a:lnTo>
                  <a:pt x="2607" y="296304"/>
                </a:lnTo>
                <a:lnTo>
                  <a:pt x="1524" y="304327"/>
                </a:lnTo>
                <a:lnTo>
                  <a:pt x="802" y="311661"/>
                </a:lnTo>
                <a:lnTo>
                  <a:pt x="320" y="318535"/>
                </a:lnTo>
                <a:lnTo>
                  <a:pt x="0" y="325101"/>
                </a:lnTo>
                <a:lnTo>
                  <a:pt x="779" y="331463"/>
                </a:lnTo>
                <a:lnTo>
                  <a:pt x="4293" y="343824"/>
                </a:lnTo>
                <a:lnTo>
                  <a:pt x="9166" y="353287"/>
                </a:lnTo>
                <a:lnTo>
                  <a:pt x="15637" y="361791"/>
                </a:lnTo>
                <a:lnTo>
                  <a:pt x="25134" y="372186"/>
                </a:lnTo>
                <a:lnTo>
                  <a:pt x="41649" y="384454"/>
                </a:lnTo>
                <a:lnTo>
                  <a:pt x="63870" y="394373"/>
                </a:lnTo>
                <a:lnTo>
                  <a:pt x="84580" y="398855"/>
                </a:lnTo>
                <a:lnTo>
                  <a:pt x="108043" y="400183"/>
                </a:lnTo>
                <a:lnTo>
                  <a:pt x="133868" y="395836"/>
                </a:lnTo>
                <a:lnTo>
                  <a:pt x="155646" y="388265"/>
                </a:lnTo>
                <a:lnTo>
                  <a:pt x="179426" y="379737"/>
                </a:lnTo>
                <a:lnTo>
                  <a:pt x="200598" y="370927"/>
                </a:lnTo>
                <a:lnTo>
                  <a:pt x="213288" y="362356"/>
                </a:lnTo>
                <a:lnTo>
                  <a:pt x="224556" y="351932"/>
                </a:lnTo>
                <a:lnTo>
                  <a:pt x="232875" y="340684"/>
                </a:lnTo>
                <a:lnTo>
                  <a:pt x="237235" y="331717"/>
                </a:lnTo>
                <a:lnTo>
                  <a:pt x="239689" y="321090"/>
                </a:lnTo>
                <a:lnTo>
                  <a:pt x="240034" y="317875"/>
                </a:lnTo>
                <a:lnTo>
                  <a:pt x="239270" y="315732"/>
                </a:lnTo>
                <a:lnTo>
                  <a:pt x="237768" y="314303"/>
                </a:lnTo>
                <a:lnTo>
                  <a:pt x="235773" y="313351"/>
                </a:lnTo>
                <a:lnTo>
                  <a:pt x="228220" y="307270"/>
                </a:lnTo>
                <a:lnTo>
                  <a:pt x="226428" y="306677"/>
                </a:lnTo>
                <a:lnTo>
                  <a:pt x="225233" y="307275"/>
                </a:lnTo>
                <a:lnTo>
                  <a:pt x="223316" y="310622"/>
                </a:lnTo>
                <a:lnTo>
                  <a:pt x="222984" y="315942"/>
                </a:lnTo>
                <a:lnTo>
                  <a:pt x="223930" y="318412"/>
                </a:lnTo>
                <a:lnTo>
                  <a:pt x="230553" y="327675"/>
                </a:lnTo>
                <a:lnTo>
                  <a:pt x="231237" y="331226"/>
                </a:lnTo>
                <a:lnTo>
                  <a:pt x="231711" y="343449"/>
                </a:lnTo>
                <a:lnTo>
                  <a:pt x="231780" y="347019"/>
                </a:lnTo>
                <a:lnTo>
                  <a:pt x="223212" y="347161"/>
                </a:lnTo>
                <a:lnTo>
                  <a:pt x="218207" y="342423"/>
                </a:lnTo>
                <a:lnTo>
                  <a:pt x="217766" y="340035"/>
                </a:lnTo>
                <a:lnTo>
                  <a:pt x="218465" y="337451"/>
                </a:lnTo>
                <a:lnTo>
                  <a:pt x="219925" y="334735"/>
                </a:lnTo>
                <a:lnTo>
                  <a:pt x="219905" y="330941"/>
                </a:lnTo>
                <a:lnTo>
                  <a:pt x="216124" y="316120"/>
                </a:lnTo>
                <a:lnTo>
                  <a:pt x="214891" y="304924"/>
                </a:lnTo>
                <a:lnTo>
                  <a:pt x="213568" y="298168"/>
                </a:lnTo>
                <a:lnTo>
                  <a:pt x="211694" y="290688"/>
                </a:lnTo>
                <a:lnTo>
                  <a:pt x="209451" y="282724"/>
                </a:lnTo>
                <a:lnTo>
                  <a:pt x="207955" y="275431"/>
                </a:lnTo>
                <a:lnTo>
                  <a:pt x="206958" y="268584"/>
                </a:lnTo>
                <a:lnTo>
                  <a:pt x="206294" y="262035"/>
                </a:lnTo>
                <a:lnTo>
                  <a:pt x="204858" y="255685"/>
                </a:lnTo>
                <a:lnTo>
                  <a:pt x="200613" y="243338"/>
                </a:lnTo>
                <a:lnTo>
                  <a:pt x="200077" y="237267"/>
                </a:lnTo>
                <a:lnTo>
                  <a:pt x="202130" y="225230"/>
                </a:lnTo>
                <a:lnTo>
                  <a:pt x="202082" y="219242"/>
                </a:lnTo>
                <a:lnTo>
                  <a:pt x="199379" y="207297"/>
                </a:lnTo>
                <a:lnTo>
                  <a:pt x="197516" y="198019"/>
                </a:lnTo>
                <a:lnTo>
                  <a:pt x="197019" y="194156"/>
                </a:lnTo>
                <a:lnTo>
                  <a:pt x="197681" y="191581"/>
                </a:lnTo>
                <a:lnTo>
                  <a:pt x="199116" y="189864"/>
                </a:lnTo>
                <a:lnTo>
                  <a:pt x="201065" y="188719"/>
                </a:lnTo>
                <a:lnTo>
                  <a:pt x="205880" y="187447"/>
                </a:lnTo>
                <a:lnTo>
                  <a:pt x="217065" y="186631"/>
                </a:lnTo>
                <a:lnTo>
                  <a:pt x="220978" y="188548"/>
                </a:lnTo>
                <a:lnTo>
                  <a:pt x="235976" y="199736"/>
                </a:lnTo>
                <a:lnTo>
                  <a:pt x="247222" y="206565"/>
                </a:lnTo>
                <a:lnTo>
                  <a:pt x="256192" y="215553"/>
                </a:lnTo>
                <a:lnTo>
                  <a:pt x="264484" y="226163"/>
                </a:lnTo>
                <a:lnTo>
                  <a:pt x="274791" y="237492"/>
                </a:lnTo>
                <a:lnTo>
                  <a:pt x="283344" y="249143"/>
                </a:lnTo>
                <a:lnTo>
                  <a:pt x="291450" y="260935"/>
                </a:lnTo>
                <a:lnTo>
                  <a:pt x="301675" y="272791"/>
                </a:lnTo>
                <a:lnTo>
                  <a:pt x="305196" y="278731"/>
                </a:lnTo>
                <a:lnTo>
                  <a:pt x="311145" y="295579"/>
                </a:lnTo>
                <a:lnTo>
                  <a:pt x="317764" y="307296"/>
                </a:lnTo>
                <a:lnTo>
                  <a:pt x="320978" y="319523"/>
                </a:lnTo>
                <a:lnTo>
                  <a:pt x="321174" y="320360"/>
                </a:lnTo>
                <a:lnTo>
                  <a:pt x="321177" y="286082"/>
                </a:lnTo>
                <a:lnTo>
                  <a:pt x="318529" y="275037"/>
                </a:lnTo>
                <a:lnTo>
                  <a:pt x="316432" y="269314"/>
                </a:lnTo>
                <a:lnTo>
                  <a:pt x="315034" y="262522"/>
                </a:lnTo>
                <a:lnTo>
                  <a:pt x="314102" y="255017"/>
                </a:lnTo>
                <a:lnTo>
                  <a:pt x="313481" y="247038"/>
                </a:lnTo>
                <a:lnTo>
                  <a:pt x="313067" y="237749"/>
                </a:lnTo>
                <a:lnTo>
                  <a:pt x="312606" y="216845"/>
                </a:lnTo>
                <a:lnTo>
                  <a:pt x="312347" y="187505"/>
                </a:lnTo>
                <a:lnTo>
                  <a:pt x="313304" y="178216"/>
                </a:lnTo>
                <a:lnTo>
                  <a:pt x="314935" y="169048"/>
                </a:lnTo>
                <a:lnTo>
                  <a:pt x="317016" y="159959"/>
                </a:lnTo>
                <a:lnTo>
                  <a:pt x="318403" y="151916"/>
                </a:lnTo>
                <a:lnTo>
                  <a:pt x="319328" y="144569"/>
                </a:lnTo>
                <a:lnTo>
                  <a:pt x="319944" y="137687"/>
                </a:lnTo>
                <a:lnTo>
                  <a:pt x="323278" y="127394"/>
                </a:lnTo>
                <a:lnTo>
                  <a:pt x="327078" y="119512"/>
                </a:lnTo>
                <a:lnTo>
                  <a:pt x="328766" y="112702"/>
                </a:lnTo>
                <a:lnTo>
                  <a:pt x="330210" y="111481"/>
                </a:lnTo>
                <a:lnTo>
                  <a:pt x="332165" y="111659"/>
                </a:lnTo>
                <a:lnTo>
                  <a:pt x="334462" y="112770"/>
                </a:lnTo>
                <a:lnTo>
                  <a:pt x="342441" y="119075"/>
                </a:lnTo>
                <a:lnTo>
                  <a:pt x="348176" y="127059"/>
                </a:lnTo>
                <a:lnTo>
                  <a:pt x="354035" y="137223"/>
                </a:lnTo>
                <a:lnTo>
                  <a:pt x="359951" y="148354"/>
                </a:lnTo>
                <a:lnTo>
                  <a:pt x="368865" y="165777"/>
                </a:lnTo>
                <a:lnTo>
                  <a:pt x="371841" y="172662"/>
                </a:lnTo>
                <a:lnTo>
                  <a:pt x="374819" y="180228"/>
                </a:lnTo>
                <a:lnTo>
                  <a:pt x="377797" y="188248"/>
                </a:lnTo>
                <a:lnTo>
                  <a:pt x="381769" y="195580"/>
                </a:lnTo>
                <a:lnTo>
                  <a:pt x="386404" y="202452"/>
                </a:lnTo>
                <a:lnTo>
                  <a:pt x="396851" y="214387"/>
                </a:lnTo>
                <a:lnTo>
                  <a:pt x="413901" y="226684"/>
                </a:lnTo>
                <a:lnTo>
                  <a:pt x="431534" y="236612"/>
                </a:lnTo>
                <a:lnTo>
                  <a:pt x="443396" y="242798"/>
                </a:lnTo>
                <a:lnTo>
                  <a:pt x="455290" y="246209"/>
                </a:lnTo>
                <a:lnTo>
                  <a:pt x="478927" y="248578"/>
                </a:lnTo>
                <a:lnTo>
                  <a:pt x="489291" y="248778"/>
                </a:lnTo>
                <a:lnTo>
                  <a:pt x="494836" y="246847"/>
                </a:lnTo>
                <a:lnTo>
                  <a:pt x="511138" y="235640"/>
                </a:lnTo>
                <a:lnTo>
                  <a:pt x="519169" y="228807"/>
                </a:lnTo>
                <a:lnTo>
                  <a:pt x="526048" y="219816"/>
                </a:lnTo>
                <a:lnTo>
                  <a:pt x="532417" y="209206"/>
                </a:lnTo>
                <a:lnTo>
                  <a:pt x="538559" y="197875"/>
                </a:lnTo>
                <a:lnTo>
                  <a:pt x="541587" y="191084"/>
                </a:lnTo>
                <a:lnTo>
                  <a:pt x="544599" y="183579"/>
                </a:lnTo>
                <a:lnTo>
                  <a:pt x="550595" y="167304"/>
                </a:lnTo>
                <a:lnTo>
                  <a:pt x="556570" y="150148"/>
                </a:lnTo>
                <a:lnTo>
                  <a:pt x="558561" y="142398"/>
                </a:lnTo>
                <a:lnTo>
                  <a:pt x="559888" y="135247"/>
                </a:lnTo>
                <a:lnTo>
                  <a:pt x="560773" y="128496"/>
                </a:lnTo>
                <a:lnTo>
                  <a:pt x="561363" y="122010"/>
                </a:lnTo>
                <a:lnTo>
                  <a:pt x="562018" y="109512"/>
                </a:lnTo>
                <a:lnTo>
                  <a:pt x="562310" y="99989"/>
                </a:lnTo>
                <a:lnTo>
                  <a:pt x="562388" y="96061"/>
                </a:lnTo>
                <a:lnTo>
                  <a:pt x="561446" y="92449"/>
                </a:lnTo>
                <a:lnTo>
                  <a:pt x="557751" y="85791"/>
                </a:lnTo>
                <a:lnTo>
                  <a:pt x="555375" y="83619"/>
                </a:lnTo>
                <a:lnTo>
                  <a:pt x="552798" y="82170"/>
                </a:lnTo>
                <a:lnTo>
                  <a:pt x="550086" y="81205"/>
                </a:lnTo>
                <a:lnTo>
                  <a:pt x="547286" y="81553"/>
                </a:lnTo>
                <a:lnTo>
                  <a:pt x="544425" y="82778"/>
                </a:lnTo>
                <a:lnTo>
                  <a:pt x="541525" y="84586"/>
                </a:lnTo>
                <a:lnTo>
                  <a:pt x="535653" y="91888"/>
                </a:lnTo>
                <a:lnTo>
                  <a:pt x="529733" y="101747"/>
                </a:lnTo>
                <a:lnTo>
                  <a:pt x="523791" y="112744"/>
                </a:lnTo>
                <a:lnTo>
                  <a:pt x="514861" y="130091"/>
                </a:lnTo>
                <a:lnTo>
                  <a:pt x="512876" y="136964"/>
                </a:lnTo>
                <a:lnTo>
                  <a:pt x="511553" y="144523"/>
                </a:lnTo>
                <a:lnTo>
                  <a:pt x="510671" y="152539"/>
                </a:lnTo>
                <a:lnTo>
                  <a:pt x="509690" y="164091"/>
                </a:lnTo>
                <a:lnTo>
                  <a:pt x="509429" y="168561"/>
                </a:lnTo>
                <a:lnTo>
                  <a:pt x="511787" y="178819"/>
                </a:lnTo>
                <a:lnTo>
                  <a:pt x="516146" y="189992"/>
                </a:lnTo>
                <a:lnTo>
                  <a:pt x="521395" y="201573"/>
                </a:lnTo>
                <a:lnTo>
                  <a:pt x="527038" y="210689"/>
                </a:lnTo>
                <a:lnTo>
                  <a:pt x="529933" y="214509"/>
                </a:lnTo>
                <a:lnTo>
                  <a:pt x="541096" y="221399"/>
                </a:lnTo>
                <a:lnTo>
                  <a:pt x="554998" y="226776"/>
                </a:lnTo>
                <a:lnTo>
                  <a:pt x="580108" y="232875"/>
                </a:lnTo>
                <a:lnTo>
                  <a:pt x="586173" y="235252"/>
                </a:lnTo>
                <a:lnTo>
                  <a:pt x="591208" y="235845"/>
                </a:lnTo>
                <a:lnTo>
                  <a:pt x="595559" y="235249"/>
                </a:lnTo>
                <a:lnTo>
                  <a:pt x="604035" y="232932"/>
                </a:lnTo>
                <a:lnTo>
                  <a:pt x="619975" y="230635"/>
                </a:lnTo>
                <a:lnTo>
                  <a:pt x="631441" y="226582"/>
                </a:lnTo>
                <a:lnTo>
                  <a:pt x="640510" y="221473"/>
                </a:lnTo>
                <a:lnTo>
                  <a:pt x="644319" y="218722"/>
                </a:lnTo>
                <a:lnTo>
                  <a:pt x="651200" y="210373"/>
                </a:lnTo>
                <a:lnTo>
                  <a:pt x="657569" y="200048"/>
                </a:lnTo>
                <a:lnTo>
                  <a:pt x="663711" y="188844"/>
                </a:lnTo>
                <a:lnTo>
                  <a:pt x="665746" y="182086"/>
                </a:lnTo>
                <a:lnTo>
                  <a:pt x="667103" y="174605"/>
                </a:lnTo>
                <a:lnTo>
                  <a:pt x="668007" y="166640"/>
                </a:lnTo>
                <a:lnTo>
                  <a:pt x="668610" y="158354"/>
                </a:lnTo>
                <a:lnTo>
                  <a:pt x="669012" y="149853"/>
                </a:lnTo>
                <a:lnTo>
                  <a:pt x="669459" y="131478"/>
                </a:lnTo>
                <a:lnTo>
                  <a:pt x="669802" y="52837"/>
                </a:lnTo>
                <a:lnTo>
                  <a:pt x="668813" y="44782"/>
                </a:lnTo>
                <a:lnTo>
                  <a:pt x="667161" y="37428"/>
                </a:lnTo>
                <a:lnTo>
                  <a:pt x="665066" y="30541"/>
                </a:lnTo>
                <a:lnTo>
                  <a:pt x="663670" y="23964"/>
                </a:lnTo>
                <a:lnTo>
                  <a:pt x="662739" y="17596"/>
                </a:lnTo>
                <a:lnTo>
                  <a:pt x="661244" y="2598"/>
                </a:lnTo>
                <a:lnTo>
                  <a:pt x="662115" y="1368"/>
                </a:lnTo>
                <a:lnTo>
                  <a:pt x="663689" y="547"/>
                </a:lnTo>
                <a:lnTo>
                  <a:pt x="665731" y="0"/>
                </a:lnTo>
                <a:lnTo>
                  <a:pt x="668086" y="628"/>
                </a:lnTo>
                <a:lnTo>
                  <a:pt x="673351" y="3971"/>
                </a:lnTo>
                <a:lnTo>
                  <a:pt x="685818" y="15194"/>
                </a:lnTo>
                <a:lnTo>
                  <a:pt x="695469" y="24666"/>
                </a:lnTo>
                <a:lnTo>
                  <a:pt x="700824" y="30962"/>
                </a:lnTo>
                <a:lnTo>
                  <a:pt x="706380" y="38136"/>
                </a:lnTo>
                <a:lnTo>
                  <a:pt x="712071" y="45896"/>
                </a:lnTo>
                <a:lnTo>
                  <a:pt x="716858" y="53053"/>
                </a:lnTo>
                <a:lnTo>
                  <a:pt x="721043" y="59809"/>
                </a:lnTo>
                <a:lnTo>
                  <a:pt x="724826" y="66297"/>
                </a:lnTo>
                <a:lnTo>
                  <a:pt x="731678" y="78798"/>
                </a:lnTo>
                <a:lnTo>
                  <a:pt x="734896" y="84910"/>
                </a:lnTo>
                <a:lnTo>
                  <a:pt x="738034" y="91961"/>
                </a:lnTo>
                <a:lnTo>
                  <a:pt x="741120" y="99638"/>
                </a:lnTo>
                <a:lnTo>
                  <a:pt x="744170" y="107733"/>
                </a:lnTo>
                <a:lnTo>
                  <a:pt x="747197" y="115113"/>
                </a:lnTo>
                <a:lnTo>
                  <a:pt x="750209" y="122018"/>
                </a:lnTo>
                <a:lnTo>
                  <a:pt x="756203" y="133990"/>
                </a:lnTo>
                <a:lnTo>
                  <a:pt x="765162" y="147300"/>
                </a:lnTo>
                <a:lnTo>
                  <a:pt x="771126" y="157794"/>
                </a:lnTo>
                <a:lnTo>
                  <a:pt x="774439" y="166427"/>
                </a:lnTo>
                <a:lnTo>
                  <a:pt x="775323" y="170118"/>
                </a:lnTo>
                <a:lnTo>
                  <a:pt x="781602" y="179511"/>
                </a:lnTo>
                <a:lnTo>
                  <a:pt x="789027" y="189308"/>
                </a:lnTo>
                <a:lnTo>
                  <a:pt x="792328" y="196970"/>
                </a:lnTo>
                <a:lnTo>
                  <a:pt x="794201" y="199409"/>
                </a:lnTo>
                <a:lnTo>
                  <a:pt x="796444" y="201036"/>
                </a:lnTo>
                <a:lnTo>
                  <a:pt x="798931" y="202120"/>
                </a:lnTo>
                <a:lnTo>
                  <a:pt x="816205" y="203861"/>
                </a:lnTo>
                <a:lnTo>
                  <a:pt x="830726" y="2042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32" name="SMARTInkAnnotation32"/>
          <p:cNvSpPr/>
          <p:nvPr/>
        </p:nvSpPr>
        <p:spPr>
          <a:xfrm>
            <a:off x="3025775" y="2249488"/>
            <a:ext cx="214313" cy="277812"/>
          </a:xfrm>
          <a:custGeom>
            <a:avLst/>
            <a:gdLst/>
            <a:ahLst/>
            <a:cxnLst/>
            <a:rect l="0" t="0" r="0" b="0"/>
            <a:pathLst>
              <a:path w="214515" h="276821">
                <a:moveTo>
                  <a:pt x="8907" y="0"/>
                </a:moveTo>
                <a:lnTo>
                  <a:pt x="1210" y="0"/>
                </a:lnTo>
                <a:lnTo>
                  <a:pt x="795" y="992"/>
                </a:lnTo>
                <a:lnTo>
                  <a:pt x="213" y="7129"/>
                </a:lnTo>
                <a:lnTo>
                  <a:pt x="76" y="12429"/>
                </a:lnTo>
                <a:lnTo>
                  <a:pt x="0" y="25731"/>
                </a:lnTo>
                <a:lnTo>
                  <a:pt x="982" y="32037"/>
                </a:lnTo>
                <a:lnTo>
                  <a:pt x="2630" y="39217"/>
                </a:lnTo>
                <a:lnTo>
                  <a:pt x="4722" y="46981"/>
                </a:lnTo>
                <a:lnTo>
                  <a:pt x="8104" y="55133"/>
                </a:lnTo>
                <a:lnTo>
                  <a:pt x="12344" y="63544"/>
                </a:lnTo>
                <a:lnTo>
                  <a:pt x="17158" y="72128"/>
                </a:lnTo>
                <a:lnTo>
                  <a:pt x="23347" y="80827"/>
                </a:lnTo>
                <a:lnTo>
                  <a:pt x="30453" y="89604"/>
                </a:lnTo>
                <a:lnTo>
                  <a:pt x="38170" y="98431"/>
                </a:lnTo>
                <a:lnTo>
                  <a:pt x="45301" y="107292"/>
                </a:lnTo>
                <a:lnTo>
                  <a:pt x="52042" y="116177"/>
                </a:lnTo>
                <a:lnTo>
                  <a:pt x="64829" y="133985"/>
                </a:lnTo>
                <a:lnTo>
                  <a:pt x="77134" y="151822"/>
                </a:lnTo>
                <a:lnTo>
                  <a:pt x="84189" y="159754"/>
                </a:lnTo>
                <a:lnTo>
                  <a:pt x="91873" y="167026"/>
                </a:lnTo>
                <a:lnTo>
                  <a:pt x="99976" y="173858"/>
                </a:lnTo>
                <a:lnTo>
                  <a:pt x="108357" y="181389"/>
                </a:lnTo>
                <a:lnTo>
                  <a:pt x="125615" y="197696"/>
                </a:lnTo>
                <a:lnTo>
                  <a:pt x="147339" y="218870"/>
                </a:lnTo>
                <a:lnTo>
                  <a:pt x="153838" y="224296"/>
                </a:lnTo>
                <a:lnTo>
                  <a:pt x="160158" y="228905"/>
                </a:lnTo>
                <a:lnTo>
                  <a:pt x="166357" y="232971"/>
                </a:lnTo>
                <a:lnTo>
                  <a:pt x="171483" y="236673"/>
                </a:lnTo>
                <a:lnTo>
                  <a:pt x="175894" y="240133"/>
                </a:lnTo>
                <a:lnTo>
                  <a:pt x="179828" y="243432"/>
                </a:lnTo>
                <a:lnTo>
                  <a:pt x="183444" y="246624"/>
                </a:lnTo>
                <a:lnTo>
                  <a:pt x="190110" y="252816"/>
                </a:lnTo>
                <a:lnTo>
                  <a:pt x="205037" y="267363"/>
                </a:lnTo>
                <a:lnTo>
                  <a:pt x="214514" y="2768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33" name="SMARTInkAnnotation33"/>
          <p:cNvSpPr/>
          <p:nvPr/>
        </p:nvSpPr>
        <p:spPr>
          <a:xfrm>
            <a:off x="3016250" y="2366963"/>
            <a:ext cx="241300" cy="26987"/>
          </a:xfrm>
          <a:custGeom>
            <a:avLst/>
            <a:gdLst/>
            <a:ahLst/>
            <a:cxnLst/>
            <a:rect l="0" t="0" r="0" b="0"/>
            <a:pathLst>
              <a:path w="241367" h="26640">
                <a:moveTo>
                  <a:pt x="0" y="26639"/>
                </a:moveTo>
                <a:lnTo>
                  <a:pt x="12443" y="14210"/>
                </a:lnTo>
                <a:lnTo>
                  <a:pt x="16242" y="11408"/>
                </a:lnTo>
                <a:lnTo>
                  <a:pt x="20761" y="8547"/>
                </a:lnTo>
                <a:lnTo>
                  <a:pt x="25760" y="5648"/>
                </a:lnTo>
                <a:lnTo>
                  <a:pt x="33066" y="3715"/>
                </a:lnTo>
                <a:lnTo>
                  <a:pt x="41910" y="2427"/>
                </a:lnTo>
                <a:lnTo>
                  <a:pt x="51778" y="1568"/>
                </a:lnTo>
                <a:lnTo>
                  <a:pt x="62331" y="995"/>
                </a:lnTo>
                <a:lnTo>
                  <a:pt x="84650" y="359"/>
                </a:lnTo>
                <a:lnTo>
                  <a:pt x="133790" y="0"/>
                </a:lnTo>
                <a:lnTo>
                  <a:pt x="150777" y="942"/>
                </a:lnTo>
                <a:lnTo>
                  <a:pt x="167067" y="2563"/>
                </a:lnTo>
                <a:lnTo>
                  <a:pt x="182894" y="4635"/>
                </a:lnTo>
                <a:lnTo>
                  <a:pt x="196425" y="7009"/>
                </a:lnTo>
                <a:lnTo>
                  <a:pt x="208425" y="9583"/>
                </a:lnTo>
                <a:lnTo>
                  <a:pt x="241366" y="177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34" name="SMARTInkAnnotation34"/>
          <p:cNvSpPr/>
          <p:nvPr/>
        </p:nvSpPr>
        <p:spPr>
          <a:xfrm>
            <a:off x="942975" y="4830763"/>
            <a:ext cx="2154238" cy="588962"/>
          </a:xfrm>
          <a:custGeom>
            <a:avLst/>
            <a:gdLst/>
            <a:ahLst/>
            <a:cxnLst/>
            <a:rect l="0" t="0" r="0" b="0"/>
            <a:pathLst>
              <a:path w="2154408" h="589360">
                <a:moveTo>
                  <a:pt x="35758" y="8929"/>
                </a:moveTo>
                <a:lnTo>
                  <a:pt x="35758" y="4189"/>
                </a:lnTo>
                <a:lnTo>
                  <a:pt x="34765" y="2792"/>
                </a:lnTo>
                <a:lnTo>
                  <a:pt x="33109" y="1861"/>
                </a:lnTo>
                <a:lnTo>
                  <a:pt x="28621" y="827"/>
                </a:lnTo>
                <a:lnTo>
                  <a:pt x="0" y="0"/>
                </a:lnTo>
                <a:lnTo>
                  <a:pt x="113638" y="0"/>
                </a:lnTo>
                <a:lnTo>
                  <a:pt x="125332" y="2645"/>
                </a:lnTo>
                <a:lnTo>
                  <a:pt x="138145" y="6137"/>
                </a:lnTo>
                <a:lnTo>
                  <a:pt x="161118" y="9094"/>
                </a:lnTo>
                <a:lnTo>
                  <a:pt x="189830" y="15834"/>
                </a:lnTo>
                <a:lnTo>
                  <a:pt x="215169" y="19905"/>
                </a:lnTo>
                <a:lnTo>
                  <a:pt x="268238" y="35898"/>
                </a:lnTo>
                <a:lnTo>
                  <a:pt x="312888" y="49633"/>
                </a:lnTo>
                <a:lnTo>
                  <a:pt x="372661" y="60360"/>
                </a:lnTo>
                <a:lnTo>
                  <a:pt x="434992" y="77463"/>
                </a:lnTo>
                <a:lnTo>
                  <a:pt x="470541" y="86665"/>
                </a:lnTo>
                <a:lnTo>
                  <a:pt x="493355" y="91162"/>
                </a:lnTo>
                <a:lnTo>
                  <a:pt x="545454" y="107320"/>
                </a:lnTo>
                <a:lnTo>
                  <a:pt x="596307" y="122384"/>
                </a:lnTo>
                <a:lnTo>
                  <a:pt x="603146" y="123261"/>
                </a:lnTo>
                <a:lnTo>
                  <a:pt x="651269" y="138920"/>
                </a:lnTo>
                <a:lnTo>
                  <a:pt x="697104" y="149483"/>
                </a:lnTo>
                <a:lnTo>
                  <a:pt x="751892" y="166744"/>
                </a:lnTo>
                <a:lnTo>
                  <a:pt x="812660" y="184551"/>
                </a:lnTo>
                <a:lnTo>
                  <a:pt x="841056" y="192486"/>
                </a:lnTo>
                <a:lnTo>
                  <a:pt x="903027" y="203234"/>
                </a:lnTo>
                <a:lnTo>
                  <a:pt x="965551" y="220338"/>
                </a:lnTo>
                <a:lnTo>
                  <a:pt x="999148" y="228224"/>
                </a:lnTo>
                <a:lnTo>
                  <a:pt x="1034266" y="232986"/>
                </a:lnTo>
                <a:lnTo>
                  <a:pt x="1079078" y="248721"/>
                </a:lnTo>
                <a:lnTo>
                  <a:pt x="1139309" y="264741"/>
                </a:lnTo>
                <a:lnTo>
                  <a:pt x="1213606" y="282758"/>
                </a:lnTo>
                <a:lnTo>
                  <a:pt x="1350475" y="312539"/>
                </a:lnTo>
                <a:lnTo>
                  <a:pt x="1454186" y="333374"/>
                </a:lnTo>
                <a:lnTo>
                  <a:pt x="1535726" y="355325"/>
                </a:lnTo>
                <a:lnTo>
                  <a:pt x="1601560" y="373466"/>
                </a:lnTo>
                <a:lnTo>
                  <a:pt x="1671953" y="390022"/>
                </a:lnTo>
                <a:lnTo>
                  <a:pt x="1725395" y="405722"/>
                </a:lnTo>
                <a:lnTo>
                  <a:pt x="1777981" y="422941"/>
                </a:lnTo>
                <a:lnTo>
                  <a:pt x="1843395" y="446538"/>
                </a:lnTo>
                <a:lnTo>
                  <a:pt x="1930173" y="476257"/>
                </a:lnTo>
                <a:lnTo>
                  <a:pt x="1962042" y="488159"/>
                </a:lnTo>
                <a:lnTo>
                  <a:pt x="1992761" y="502709"/>
                </a:lnTo>
                <a:lnTo>
                  <a:pt x="2035327" y="524990"/>
                </a:lnTo>
                <a:lnTo>
                  <a:pt x="2061752" y="537931"/>
                </a:lnTo>
                <a:lnTo>
                  <a:pt x="2090050" y="550296"/>
                </a:lnTo>
                <a:lnTo>
                  <a:pt x="2119667" y="568414"/>
                </a:lnTo>
                <a:lnTo>
                  <a:pt x="2134332" y="577735"/>
                </a:lnTo>
                <a:lnTo>
                  <a:pt x="2154407" y="5893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35" name="SMARTInkAnnotation35"/>
          <p:cNvSpPr/>
          <p:nvPr/>
        </p:nvSpPr>
        <p:spPr>
          <a:xfrm>
            <a:off x="1577975" y="4786313"/>
            <a:ext cx="731838" cy="249237"/>
          </a:xfrm>
          <a:custGeom>
            <a:avLst/>
            <a:gdLst/>
            <a:ahLst/>
            <a:cxnLst/>
            <a:rect l="0" t="0" r="0" b="0"/>
            <a:pathLst>
              <a:path w="732989" h="249909">
                <a:moveTo>
                  <a:pt x="0" y="17860"/>
                </a:moveTo>
                <a:lnTo>
                  <a:pt x="0" y="1244"/>
                </a:lnTo>
                <a:lnTo>
                  <a:pt x="993" y="829"/>
                </a:lnTo>
                <a:lnTo>
                  <a:pt x="4745" y="368"/>
                </a:lnTo>
                <a:lnTo>
                  <a:pt x="7137" y="1238"/>
                </a:lnTo>
                <a:lnTo>
                  <a:pt x="15248" y="6210"/>
                </a:lnTo>
                <a:lnTo>
                  <a:pt x="21014" y="7721"/>
                </a:lnTo>
                <a:lnTo>
                  <a:pt x="29844" y="8572"/>
                </a:lnTo>
                <a:lnTo>
                  <a:pt x="32808" y="9683"/>
                </a:lnTo>
                <a:lnTo>
                  <a:pt x="38751" y="13564"/>
                </a:lnTo>
                <a:lnTo>
                  <a:pt x="47352" y="15951"/>
                </a:lnTo>
                <a:lnTo>
                  <a:pt x="52426" y="16587"/>
                </a:lnTo>
                <a:lnTo>
                  <a:pt x="60714" y="19939"/>
                </a:lnTo>
                <a:lnTo>
                  <a:pt x="73612" y="27406"/>
                </a:lnTo>
                <a:lnTo>
                  <a:pt x="78873" y="30176"/>
                </a:lnTo>
                <a:lnTo>
                  <a:pt x="90015" y="33256"/>
                </a:lnTo>
                <a:lnTo>
                  <a:pt x="107457" y="34989"/>
                </a:lnTo>
                <a:lnTo>
                  <a:pt x="113355" y="35232"/>
                </a:lnTo>
                <a:lnTo>
                  <a:pt x="125207" y="38148"/>
                </a:lnTo>
                <a:lnTo>
                  <a:pt x="143047" y="45368"/>
                </a:lnTo>
                <a:lnTo>
                  <a:pt x="155951" y="50922"/>
                </a:lnTo>
                <a:lnTo>
                  <a:pt x="171618" y="56697"/>
                </a:lnTo>
                <a:lnTo>
                  <a:pt x="185866" y="62571"/>
                </a:lnTo>
                <a:lnTo>
                  <a:pt x="199813" y="68489"/>
                </a:lnTo>
                <a:lnTo>
                  <a:pt x="215944" y="74426"/>
                </a:lnTo>
                <a:lnTo>
                  <a:pt x="268306" y="92275"/>
                </a:lnTo>
                <a:lnTo>
                  <a:pt x="295038" y="101204"/>
                </a:lnTo>
                <a:lnTo>
                  <a:pt x="315545" y="107156"/>
                </a:lnTo>
                <a:lnTo>
                  <a:pt x="336910" y="113110"/>
                </a:lnTo>
                <a:lnTo>
                  <a:pt x="356338" y="119062"/>
                </a:lnTo>
                <a:lnTo>
                  <a:pt x="365691" y="123031"/>
                </a:lnTo>
                <a:lnTo>
                  <a:pt x="374906" y="127661"/>
                </a:lnTo>
                <a:lnTo>
                  <a:pt x="384029" y="132733"/>
                </a:lnTo>
                <a:lnTo>
                  <a:pt x="394084" y="137105"/>
                </a:lnTo>
                <a:lnTo>
                  <a:pt x="415851" y="144610"/>
                </a:lnTo>
                <a:lnTo>
                  <a:pt x="427218" y="148993"/>
                </a:lnTo>
                <a:lnTo>
                  <a:pt x="438769" y="153899"/>
                </a:lnTo>
                <a:lnTo>
                  <a:pt x="450443" y="159154"/>
                </a:lnTo>
                <a:lnTo>
                  <a:pt x="462199" y="163649"/>
                </a:lnTo>
                <a:lnTo>
                  <a:pt x="474009" y="167639"/>
                </a:lnTo>
                <a:lnTo>
                  <a:pt x="485855" y="171290"/>
                </a:lnTo>
                <a:lnTo>
                  <a:pt x="497726" y="175709"/>
                </a:lnTo>
                <a:lnTo>
                  <a:pt x="509613" y="180640"/>
                </a:lnTo>
                <a:lnTo>
                  <a:pt x="521511" y="185910"/>
                </a:lnTo>
                <a:lnTo>
                  <a:pt x="532423" y="190417"/>
                </a:lnTo>
                <a:lnTo>
                  <a:pt x="552493" y="198070"/>
                </a:lnTo>
                <a:lnTo>
                  <a:pt x="563010" y="202492"/>
                </a:lnTo>
                <a:lnTo>
                  <a:pt x="573994" y="207424"/>
                </a:lnTo>
                <a:lnTo>
                  <a:pt x="585290" y="212697"/>
                </a:lnTo>
                <a:lnTo>
                  <a:pt x="595801" y="217204"/>
                </a:lnTo>
                <a:lnTo>
                  <a:pt x="623837" y="228288"/>
                </a:lnTo>
                <a:lnTo>
                  <a:pt x="638481" y="234745"/>
                </a:lnTo>
                <a:lnTo>
                  <a:pt x="651611" y="238276"/>
                </a:lnTo>
                <a:lnTo>
                  <a:pt x="664068" y="240838"/>
                </a:lnTo>
                <a:lnTo>
                  <a:pt x="682250" y="246866"/>
                </a:lnTo>
                <a:lnTo>
                  <a:pt x="703542" y="249406"/>
                </a:lnTo>
                <a:lnTo>
                  <a:pt x="717608" y="249908"/>
                </a:lnTo>
                <a:lnTo>
                  <a:pt x="720763" y="248957"/>
                </a:lnTo>
                <a:lnTo>
                  <a:pt x="732498" y="241466"/>
                </a:lnTo>
                <a:lnTo>
                  <a:pt x="732929" y="234044"/>
                </a:lnTo>
                <a:lnTo>
                  <a:pt x="732988" y="228705"/>
                </a:lnTo>
                <a:lnTo>
                  <a:pt x="732010" y="225891"/>
                </a:lnTo>
                <a:lnTo>
                  <a:pt x="728275" y="220120"/>
                </a:lnTo>
                <a:lnTo>
                  <a:pt x="725888" y="216200"/>
                </a:lnTo>
                <a:lnTo>
                  <a:pt x="723304" y="211602"/>
                </a:lnTo>
                <a:lnTo>
                  <a:pt x="717784" y="201201"/>
                </a:lnTo>
                <a:lnTo>
                  <a:pt x="712020" y="189965"/>
                </a:lnTo>
                <a:lnTo>
                  <a:pt x="708099" y="183197"/>
                </a:lnTo>
                <a:lnTo>
                  <a:pt x="703498" y="175709"/>
                </a:lnTo>
                <a:lnTo>
                  <a:pt x="698445" y="167741"/>
                </a:lnTo>
                <a:lnTo>
                  <a:pt x="694082" y="159452"/>
                </a:lnTo>
                <a:lnTo>
                  <a:pt x="690181" y="150950"/>
                </a:lnTo>
                <a:lnTo>
                  <a:pt x="686587" y="142306"/>
                </a:lnTo>
                <a:lnTo>
                  <a:pt x="682204" y="133565"/>
                </a:lnTo>
                <a:lnTo>
                  <a:pt x="677295" y="124762"/>
                </a:lnTo>
                <a:lnTo>
                  <a:pt x="672037" y="115917"/>
                </a:lnTo>
                <a:lnTo>
                  <a:pt x="665551" y="107043"/>
                </a:lnTo>
                <a:lnTo>
                  <a:pt x="658247" y="98151"/>
                </a:lnTo>
                <a:lnTo>
                  <a:pt x="650398" y="89246"/>
                </a:lnTo>
                <a:lnTo>
                  <a:pt x="642186" y="80334"/>
                </a:lnTo>
                <a:lnTo>
                  <a:pt x="625115" y="62493"/>
                </a:lnTo>
                <a:lnTo>
                  <a:pt x="616391" y="54560"/>
                </a:lnTo>
                <a:lnTo>
                  <a:pt x="607595" y="47288"/>
                </a:lnTo>
                <a:lnTo>
                  <a:pt x="598751" y="40455"/>
                </a:lnTo>
                <a:lnTo>
                  <a:pt x="590869" y="33915"/>
                </a:lnTo>
                <a:lnTo>
                  <a:pt x="583628" y="27571"/>
                </a:lnTo>
                <a:lnTo>
                  <a:pt x="576814" y="21357"/>
                </a:lnTo>
                <a:lnTo>
                  <a:pt x="570284" y="16223"/>
                </a:lnTo>
                <a:lnTo>
                  <a:pt x="563945" y="11807"/>
                </a:lnTo>
                <a:lnTo>
                  <a:pt x="552597" y="5247"/>
                </a:lnTo>
                <a:lnTo>
                  <a:pt x="544242" y="2332"/>
                </a:lnTo>
                <a:lnTo>
                  <a:pt x="52742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36" name="SMARTInkAnnotation36"/>
          <p:cNvSpPr/>
          <p:nvPr/>
        </p:nvSpPr>
        <p:spPr>
          <a:xfrm>
            <a:off x="1282700" y="5099050"/>
            <a:ext cx="1046163" cy="401638"/>
          </a:xfrm>
          <a:custGeom>
            <a:avLst/>
            <a:gdLst/>
            <a:ahLst/>
            <a:cxnLst/>
            <a:rect l="0" t="0" r="0" b="0"/>
            <a:pathLst>
              <a:path w="1045212" h="401824">
                <a:moveTo>
                  <a:pt x="1045211" y="312526"/>
                </a:moveTo>
                <a:lnTo>
                  <a:pt x="1040465" y="312526"/>
                </a:lnTo>
                <a:lnTo>
                  <a:pt x="1032838" y="307234"/>
                </a:lnTo>
                <a:lnTo>
                  <a:pt x="1023820" y="300252"/>
                </a:lnTo>
                <a:lnTo>
                  <a:pt x="995579" y="288028"/>
                </a:lnTo>
                <a:lnTo>
                  <a:pt x="971240" y="278589"/>
                </a:lnTo>
                <a:lnTo>
                  <a:pt x="950421" y="269000"/>
                </a:lnTo>
                <a:lnTo>
                  <a:pt x="881109" y="234973"/>
                </a:lnTo>
                <a:lnTo>
                  <a:pt x="845501" y="217228"/>
                </a:lnTo>
                <a:lnTo>
                  <a:pt x="819048" y="205348"/>
                </a:lnTo>
                <a:lnTo>
                  <a:pt x="789744" y="193454"/>
                </a:lnTo>
                <a:lnTo>
                  <a:pt x="756855" y="181553"/>
                </a:lnTo>
                <a:lnTo>
                  <a:pt x="651674" y="145838"/>
                </a:lnTo>
                <a:lnTo>
                  <a:pt x="633862" y="140878"/>
                </a:lnTo>
                <a:lnTo>
                  <a:pt x="616028" y="136578"/>
                </a:lnTo>
                <a:lnTo>
                  <a:pt x="598179" y="132719"/>
                </a:lnTo>
                <a:lnTo>
                  <a:pt x="579327" y="128163"/>
                </a:lnTo>
                <a:lnTo>
                  <a:pt x="539839" y="117808"/>
                </a:lnTo>
                <a:lnTo>
                  <a:pt x="519575" y="113261"/>
                </a:lnTo>
                <a:lnTo>
                  <a:pt x="499112" y="109237"/>
                </a:lnTo>
                <a:lnTo>
                  <a:pt x="478518" y="105562"/>
                </a:lnTo>
                <a:lnTo>
                  <a:pt x="457835" y="101129"/>
                </a:lnTo>
                <a:lnTo>
                  <a:pt x="437094" y="96188"/>
                </a:lnTo>
                <a:lnTo>
                  <a:pt x="416314" y="90910"/>
                </a:lnTo>
                <a:lnTo>
                  <a:pt x="396500" y="86399"/>
                </a:lnTo>
                <a:lnTo>
                  <a:pt x="338155" y="74317"/>
                </a:lnTo>
                <a:lnTo>
                  <a:pt x="273411" y="59604"/>
                </a:lnTo>
                <a:lnTo>
                  <a:pt x="234358" y="51949"/>
                </a:lnTo>
                <a:lnTo>
                  <a:pt x="216593" y="47527"/>
                </a:lnTo>
                <a:lnTo>
                  <a:pt x="199784" y="42594"/>
                </a:lnTo>
                <a:lnTo>
                  <a:pt x="167863" y="32814"/>
                </a:lnTo>
                <a:lnTo>
                  <a:pt x="123958" y="21730"/>
                </a:lnTo>
                <a:lnTo>
                  <a:pt x="78771" y="9095"/>
                </a:lnTo>
                <a:lnTo>
                  <a:pt x="49000" y="2685"/>
                </a:lnTo>
                <a:lnTo>
                  <a:pt x="21144" y="520"/>
                </a:lnTo>
                <a:lnTo>
                  <a:pt x="0" y="0"/>
                </a:lnTo>
                <a:lnTo>
                  <a:pt x="11762" y="12348"/>
                </a:lnTo>
                <a:lnTo>
                  <a:pt x="22715" y="22348"/>
                </a:lnTo>
                <a:lnTo>
                  <a:pt x="37516" y="33407"/>
                </a:lnTo>
                <a:lnTo>
                  <a:pt x="46628" y="41117"/>
                </a:lnTo>
                <a:lnTo>
                  <a:pt x="56676" y="50228"/>
                </a:lnTo>
                <a:lnTo>
                  <a:pt x="67347" y="60270"/>
                </a:lnTo>
                <a:lnTo>
                  <a:pt x="79428" y="70934"/>
                </a:lnTo>
                <a:lnTo>
                  <a:pt x="215138" y="185705"/>
                </a:lnTo>
                <a:lnTo>
                  <a:pt x="237551" y="207143"/>
                </a:lnTo>
                <a:lnTo>
                  <a:pt x="260440" y="230364"/>
                </a:lnTo>
                <a:lnTo>
                  <a:pt x="327970" y="300419"/>
                </a:lnTo>
                <a:lnTo>
                  <a:pt x="349524" y="322314"/>
                </a:lnTo>
                <a:lnTo>
                  <a:pt x="368859" y="340879"/>
                </a:lnTo>
                <a:lnTo>
                  <a:pt x="386716" y="357225"/>
                </a:lnTo>
                <a:lnTo>
                  <a:pt x="437329" y="4018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sp>
        <p:nvSpPr>
          <p:cNvPr id="42" name="SMARTInkAnnotation42"/>
          <p:cNvSpPr/>
          <p:nvPr/>
        </p:nvSpPr>
        <p:spPr>
          <a:xfrm>
            <a:off x="2803525" y="2749550"/>
            <a:ext cx="141288" cy="152400"/>
          </a:xfrm>
          <a:custGeom>
            <a:avLst/>
            <a:gdLst/>
            <a:ahLst/>
            <a:cxnLst/>
            <a:rect l="0" t="0" r="0" b="0"/>
            <a:pathLst>
              <a:path w="140821" h="151806">
                <a:moveTo>
                  <a:pt x="140820" y="151805"/>
                </a:moveTo>
                <a:lnTo>
                  <a:pt x="33541" y="151805"/>
                </a:lnTo>
                <a:lnTo>
                  <a:pt x="28577" y="150813"/>
                </a:lnTo>
                <a:lnTo>
                  <a:pt x="23280" y="149159"/>
                </a:lnTo>
                <a:lnTo>
                  <a:pt x="17763" y="147064"/>
                </a:lnTo>
                <a:lnTo>
                  <a:pt x="13091" y="146660"/>
                </a:lnTo>
                <a:lnTo>
                  <a:pt x="8984" y="147383"/>
                </a:lnTo>
                <a:lnTo>
                  <a:pt x="5252" y="148857"/>
                </a:lnTo>
                <a:lnTo>
                  <a:pt x="2765" y="148847"/>
                </a:lnTo>
                <a:lnTo>
                  <a:pt x="1106" y="147849"/>
                </a:lnTo>
                <a:lnTo>
                  <a:pt x="0" y="146191"/>
                </a:lnTo>
                <a:lnTo>
                  <a:pt x="257" y="142109"/>
                </a:lnTo>
                <a:lnTo>
                  <a:pt x="1421" y="136411"/>
                </a:lnTo>
                <a:lnTo>
                  <a:pt x="3190" y="129636"/>
                </a:lnTo>
                <a:lnTo>
                  <a:pt x="8343" y="121151"/>
                </a:lnTo>
                <a:lnTo>
                  <a:pt x="15751" y="111525"/>
                </a:lnTo>
                <a:lnTo>
                  <a:pt x="24662" y="101139"/>
                </a:lnTo>
                <a:lnTo>
                  <a:pt x="33584" y="89254"/>
                </a:lnTo>
                <a:lnTo>
                  <a:pt x="42511" y="76370"/>
                </a:lnTo>
                <a:lnTo>
                  <a:pt x="51442" y="62820"/>
                </a:lnTo>
                <a:lnTo>
                  <a:pt x="61369" y="49817"/>
                </a:lnTo>
                <a:lnTo>
                  <a:pt x="71961" y="37180"/>
                </a:lnTo>
                <a:lnTo>
                  <a:pt x="10506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0"/>
              </a:spcBef>
              <a:buClrTx/>
              <a:buSzTx/>
              <a:buFontTx/>
              <a:buNone/>
              <a:defRPr/>
            </a:pPr>
            <a:endParaRPr lang="en-US" sz="1800" b="0" u="none"/>
          </a:p>
        </p:txBody>
      </p:sp>
      <p:pic>
        <p:nvPicPr>
          <p:cNvPr id="1026" name="Picture 2" descr="Image result for fa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2699" y="4086225"/>
            <a:ext cx="3344827" cy="1917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7" y="152400"/>
            <a:ext cx="6705600" cy="579438"/>
          </a:xfrm>
        </p:spPr>
        <p:txBody>
          <a:bodyPr/>
          <a:lstStyle/>
          <a:p>
            <a:pPr eaLnBrk="1" fontAlgn="auto" hangingPunct="1">
              <a:spcAft>
                <a:spcPts val="0"/>
              </a:spcAft>
              <a:defRPr/>
            </a:pPr>
            <a:r>
              <a:rPr lang="en-US" dirty="0" smtClean="0"/>
              <a:t>b.) Continent-Oceanic </a:t>
            </a:r>
            <a:endParaRPr lang="en-US" dirty="0"/>
          </a:p>
        </p:txBody>
      </p:sp>
      <p:sp>
        <p:nvSpPr>
          <p:cNvPr id="35843" name="Content Placeholder 2"/>
          <p:cNvSpPr>
            <a:spLocks noGrp="1"/>
          </p:cNvSpPr>
          <p:nvPr>
            <p:ph sz="quarter" idx="1"/>
          </p:nvPr>
        </p:nvSpPr>
        <p:spPr>
          <a:xfrm>
            <a:off x="0" y="838200"/>
            <a:ext cx="8610600" cy="2286000"/>
          </a:xfrm>
        </p:spPr>
        <p:txBody>
          <a:bodyPr/>
          <a:lstStyle/>
          <a:p>
            <a:pPr eaLnBrk="1" hangingPunct="1"/>
            <a:r>
              <a:rPr lang="en-US" sz="2800" dirty="0" smtClean="0"/>
              <a:t>Oceanic Crust (basalt) is denser than Continental crust (granite).</a:t>
            </a:r>
          </a:p>
          <a:p>
            <a:pPr lvl="1" eaLnBrk="1" hangingPunct="1"/>
            <a:r>
              <a:rPr lang="en-US" sz="2500" dirty="0" smtClean="0"/>
              <a:t>When they collide, one will have to </a:t>
            </a:r>
            <a:r>
              <a:rPr lang="en-US" sz="2500" u="sng" dirty="0" smtClean="0"/>
              <a:t>sink</a:t>
            </a:r>
            <a:r>
              <a:rPr lang="en-US" sz="2500" dirty="0" smtClean="0"/>
              <a:t>!  </a:t>
            </a:r>
          </a:p>
          <a:p>
            <a:pPr lvl="1" eaLnBrk="1" hangingPunct="1">
              <a:buFont typeface="Wingdings 2" pitchFamily="18" charset="2"/>
              <a:buNone/>
            </a:pPr>
            <a:r>
              <a:rPr lang="en-US" sz="2500" dirty="0" smtClean="0"/>
              <a:t>		This is called </a:t>
            </a:r>
            <a:r>
              <a:rPr lang="en-US" sz="2500" u="sng" dirty="0" smtClean="0"/>
              <a:t>SUBDUCTION</a:t>
            </a:r>
          </a:p>
        </p:txBody>
      </p:sp>
      <p:pic>
        <p:nvPicPr>
          <p:cNvPr id="35844" name="Picture 2" descr="http://toomuchnews.com/wp-content/uploads/2011/03/1299898820-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52738"/>
            <a:ext cx="52578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0" y="3200400"/>
            <a:ext cx="3429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Tx/>
              <a:buSzTx/>
              <a:buFontTx/>
              <a:buNone/>
            </a:pPr>
            <a:r>
              <a:rPr lang="en-US" sz="2000" b="0" u="none" dirty="0">
                <a:latin typeface="Century Schoolbook" pitchFamily="18" charset="0"/>
              </a:rPr>
              <a:t>1.)</a:t>
            </a:r>
            <a:r>
              <a:rPr lang="en-US" b="0" u="none" dirty="0">
                <a:latin typeface="Century Schoolbook" pitchFamily="18" charset="0"/>
              </a:rPr>
              <a:t>forms </a:t>
            </a:r>
            <a:r>
              <a:rPr lang="en-US" dirty="0">
                <a:solidFill>
                  <a:srgbClr val="FF0000"/>
                </a:solidFill>
                <a:latin typeface="Century Schoolbook" pitchFamily="18" charset="0"/>
              </a:rPr>
              <a:t>deep sea trenches</a:t>
            </a:r>
            <a:r>
              <a:rPr lang="en-US" u="none" dirty="0">
                <a:solidFill>
                  <a:srgbClr val="FF0000"/>
                </a:solidFill>
                <a:latin typeface="Century Schoolbook" pitchFamily="18" charset="0"/>
              </a:rPr>
              <a:t> </a:t>
            </a:r>
            <a:r>
              <a:rPr lang="en-US" b="0" u="none" dirty="0">
                <a:latin typeface="Century Schoolbook" pitchFamily="18" charset="0"/>
              </a:rPr>
              <a:t>at collision zones </a:t>
            </a:r>
          </a:p>
          <a:p>
            <a:pPr eaLnBrk="1" hangingPunct="1">
              <a:buClrTx/>
              <a:buSzTx/>
              <a:buFontTx/>
              <a:buNone/>
            </a:pPr>
            <a:endParaRPr lang="en-US" b="0" u="none" dirty="0">
              <a:latin typeface="Century Schoolbook" pitchFamily="18" charset="0"/>
            </a:endParaRPr>
          </a:p>
          <a:p>
            <a:pPr eaLnBrk="1" hangingPunct="1">
              <a:buClrTx/>
              <a:buSzTx/>
              <a:buFontTx/>
              <a:buNone/>
            </a:pPr>
            <a:r>
              <a:rPr lang="en-US" b="0" u="none" dirty="0">
                <a:latin typeface="Century Schoolbook" pitchFamily="18" charset="0"/>
              </a:rPr>
              <a:t>AND</a:t>
            </a:r>
          </a:p>
          <a:p>
            <a:pPr eaLnBrk="1" hangingPunct="1">
              <a:buClrTx/>
              <a:buSzTx/>
              <a:buFontTx/>
              <a:buNone/>
            </a:pPr>
            <a:endParaRPr lang="en-US" b="0" u="none" dirty="0">
              <a:latin typeface="Century Schoolbook" pitchFamily="18" charset="0"/>
            </a:endParaRPr>
          </a:p>
          <a:p>
            <a:pPr eaLnBrk="1" hangingPunct="1">
              <a:buClrTx/>
              <a:buSzTx/>
              <a:buFontTx/>
              <a:buNone/>
            </a:pPr>
            <a:r>
              <a:rPr lang="en-US" b="0" u="none" dirty="0">
                <a:latin typeface="Century Schoolbook" pitchFamily="18" charset="0"/>
              </a:rPr>
              <a:t>2.)</a:t>
            </a:r>
            <a:r>
              <a:rPr lang="en-US" u="none" dirty="0">
                <a:solidFill>
                  <a:srgbClr val="FF0000"/>
                </a:solidFill>
                <a:latin typeface="Century Schoolbook" pitchFamily="18" charset="0"/>
              </a:rPr>
              <a:t>Active volcanic mountain chains</a:t>
            </a:r>
            <a:r>
              <a:rPr lang="en-US" sz="2400" u="none" dirty="0">
                <a:solidFill>
                  <a:srgbClr val="FF0000"/>
                </a:solidFill>
                <a:latin typeface="Century Schoolbook" pitchFamily="18"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Example: Andes Mountains</a:t>
            </a:r>
            <a:endParaRPr lang="en-US" dirty="0"/>
          </a:p>
        </p:txBody>
      </p:sp>
      <p:sp>
        <p:nvSpPr>
          <p:cNvPr id="36867" name="Content Placeholder 2"/>
          <p:cNvSpPr>
            <a:spLocks noGrp="1"/>
          </p:cNvSpPr>
          <p:nvPr>
            <p:ph sz="quarter" idx="1"/>
          </p:nvPr>
        </p:nvSpPr>
        <p:spPr>
          <a:xfrm>
            <a:off x="457200" y="1600200"/>
            <a:ext cx="7467600" cy="1524000"/>
          </a:xfrm>
        </p:spPr>
        <p:txBody>
          <a:bodyPr/>
          <a:lstStyle/>
          <a:p>
            <a:pPr eaLnBrk="1" hangingPunct="1"/>
            <a:r>
              <a:rPr lang="en-US" dirty="0" smtClean="0"/>
              <a:t>As denser oceanic crust sinks and is pulled further downwards it creates a melt </a:t>
            </a:r>
          </a:p>
          <a:p>
            <a:pPr eaLnBrk="1" hangingPunct="1"/>
            <a:r>
              <a:rPr lang="en-US" dirty="0" smtClean="0"/>
              <a:t>Magma is  supplied to volcanic mountains</a:t>
            </a:r>
          </a:p>
        </p:txBody>
      </p:sp>
      <p:pic>
        <p:nvPicPr>
          <p:cNvPr id="36868" name="Picture 2" descr="http://static.howstuffworks.com/gif/willow/the-andes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27892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descr="http://1.bp.blogspot.com/-ny-DC1b14qw/Tkg7ltNKPrI/AAAAAAAAAgY/QT0alrTgkXk/s1600/tungurahu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124200"/>
            <a:ext cx="51054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sz="2600" cap="none" smtClean="0"/>
              <a:t>DEEP SEA TRENCHES ARE THE DEEPEST PLACES IN THE WORLD!</a:t>
            </a:r>
          </a:p>
        </p:txBody>
      </p:sp>
      <p:sp>
        <p:nvSpPr>
          <p:cNvPr id="3" name="Content Placeholder 2"/>
          <p:cNvSpPr>
            <a:spLocks noGrp="1"/>
          </p:cNvSpPr>
          <p:nvPr>
            <p:ph sz="quarter" idx="1"/>
          </p:nvPr>
        </p:nvSpPr>
        <p:spPr>
          <a:xfrm>
            <a:off x="457200" y="1600200"/>
            <a:ext cx="7467600" cy="381000"/>
          </a:xfrm>
        </p:spPr>
        <p:txBody>
          <a:bodyPr>
            <a:normAutofit fontScale="92500" lnSpcReduction="20000"/>
          </a:bodyPr>
          <a:lstStyle/>
          <a:p>
            <a:pPr marL="274320" indent="-274320" eaLnBrk="1" fontAlgn="auto" hangingPunct="1">
              <a:spcAft>
                <a:spcPts val="0"/>
              </a:spcAft>
              <a:buFont typeface="Wingdings"/>
              <a:buChar char=""/>
              <a:defRPr/>
            </a:pPr>
            <a:endParaRPr lang="en-US" dirty="0"/>
          </a:p>
        </p:txBody>
      </p:sp>
      <p:pic>
        <p:nvPicPr>
          <p:cNvPr id="37892" name="Picture 2" descr="http://farm3.static.flickr.com/2082/2148252609_1bb3d9e5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47625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File:Peru-Chile trench.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952500"/>
            <a:ext cx="225742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http://topnews.in/law/files/sea-trenche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533900"/>
            <a:ext cx="3429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381000" y="990600"/>
            <a:ext cx="7467600" cy="4492625"/>
          </a:xfrm>
        </p:spPr>
        <p:txBody>
          <a:bodyPr/>
          <a:lstStyle/>
          <a:p>
            <a:pPr eaLnBrk="1" hangingPunct="1"/>
            <a:r>
              <a:rPr lang="en-US" dirty="0" smtClean="0"/>
              <a:t>One will sink under another. </a:t>
            </a:r>
          </a:p>
          <a:p>
            <a:pPr eaLnBrk="1" hangingPunct="1"/>
            <a:r>
              <a:rPr lang="en-US" dirty="0" smtClean="0"/>
              <a:t>The </a:t>
            </a:r>
            <a:r>
              <a:rPr lang="en-US" dirty="0" err="1" smtClean="0"/>
              <a:t>subducting</a:t>
            </a:r>
            <a:r>
              <a:rPr lang="en-US" dirty="0" smtClean="0"/>
              <a:t> plate is bent downward to form a very deep depression in the ocean floor forming a </a:t>
            </a:r>
            <a:r>
              <a:rPr lang="en-US" b="1" dirty="0" smtClean="0">
                <a:solidFill>
                  <a:srgbClr val="FF0000"/>
                </a:solidFill>
              </a:rPr>
              <a:t>trench</a:t>
            </a:r>
            <a:r>
              <a:rPr lang="en-US" dirty="0">
                <a:solidFill>
                  <a:srgbClr val="FF0000"/>
                </a:solidFill>
              </a:rPr>
              <a:t> </a:t>
            </a:r>
            <a:r>
              <a:rPr lang="en-US" dirty="0" smtClean="0"/>
              <a:t>and</a:t>
            </a:r>
            <a:r>
              <a:rPr lang="en-US" dirty="0" smtClean="0">
                <a:solidFill>
                  <a:srgbClr val="FF0000"/>
                </a:solidFill>
              </a:rPr>
              <a:t> volcanic island arcs</a:t>
            </a:r>
          </a:p>
          <a:p>
            <a:pPr lvl="1" eaLnBrk="1" hangingPunct="1"/>
            <a:r>
              <a:rPr lang="en-US" sz="2000" dirty="0" smtClean="0"/>
              <a:t>E.g. The Mariana Trench is 11 km deep!  (Deeper than the height of the Himalayas!)</a:t>
            </a:r>
          </a:p>
        </p:txBody>
      </p:sp>
      <p:sp>
        <p:nvSpPr>
          <p:cNvPr id="38915" name="Rectangle 3"/>
          <p:cNvSpPr>
            <a:spLocks noChangeArrowheads="1"/>
          </p:cNvSpPr>
          <p:nvPr/>
        </p:nvSpPr>
        <p:spPr bwMode="auto">
          <a:xfrm>
            <a:off x="381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ct val="0"/>
              </a:spcBef>
              <a:buClrTx/>
              <a:buSzTx/>
              <a:buFontTx/>
              <a:buNone/>
            </a:pPr>
            <a:r>
              <a:rPr lang="en-US" sz="4400" b="0" u="none">
                <a:solidFill>
                  <a:schemeClr val="tx2"/>
                </a:solidFill>
              </a:rPr>
              <a:t>c.)Ocean-Ocean Plate Collision</a:t>
            </a:r>
          </a:p>
        </p:txBody>
      </p:sp>
      <p:pic>
        <p:nvPicPr>
          <p:cNvPr id="38916" name="Picture 9" descr="800px-Atlantic-tre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2800"/>
            <a:ext cx="47244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2" descr="Giant_grenad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00400"/>
            <a:ext cx="35988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Ocean-Ocean collisions also form </a:t>
            </a:r>
            <a:r>
              <a:rPr lang="en-US" u="sng" dirty="0" smtClean="0"/>
              <a:t>Volcanic Island Arcs</a:t>
            </a:r>
            <a:endParaRPr lang="en-US" u="sng" dirty="0"/>
          </a:p>
        </p:txBody>
      </p:sp>
      <p:pic>
        <p:nvPicPr>
          <p:cNvPr id="39939" name="Picture 2" descr="http://www.geol.umd.edu/~lsschlei/CoolGeologyLinks/Tectonics_Website/VolcanicIslandA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315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cap="none" smtClean="0"/>
              <a:t>Example: </a:t>
            </a:r>
            <a:br>
              <a:rPr lang="en-US" cap="none" smtClean="0"/>
            </a:br>
            <a:r>
              <a:rPr lang="en-US" cap="none" smtClean="0"/>
              <a:t>Volcanic mountain chain in Alaska </a:t>
            </a:r>
          </a:p>
        </p:txBody>
      </p:sp>
      <p:pic>
        <p:nvPicPr>
          <p:cNvPr id="74758" name="Picture 6" descr="cleveland-4isl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68475"/>
            <a:ext cx="7772400" cy="5008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3.) </a:t>
            </a:r>
            <a:r>
              <a:rPr lang="en-US" u="sng" dirty="0" smtClean="0"/>
              <a:t>Transform Boundaries- </a:t>
            </a:r>
            <a:r>
              <a:rPr lang="en-US" dirty="0" smtClean="0"/>
              <a:t>Crust is neither destroyed or created </a:t>
            </a:r>
            <a:endParaRPr lang="en-US" dirty="0"/>
          </a:p>
        </p:txBody>
      </p:sp>
      <p:sp>
        <p:nvSpPr>
          <p:cNvPr id="40963" name="Content Placeholder 2"/>
          <p:cNvSpPr>
            <a:spLocks noGrp="1"/>
          </p:cNvSpPr>
          <p:nvPr>
            <p:ph sz="quarter" idx="1"/>
          </p:nvPr>
        </p:nvSpPr>
        <p:spPr>
          <a:xfrm>
            <a:off x="457200" y="1371600"/>
            <a:ext cx="7467600" cy="5102225"/>
          </a:xfrm>
        </p:spPr>
        <p:txBody>
          <a:bodyPr/>
          <a:lstStyle/>
          <a:p>
            <a:pPr eaLnBrk="1" hangingPunct="1"/>
            <a:r>
              <a:rPr lang="en-US" sz="2300" dirty="0" smtClean="0"/>
              <a:t>When two active plates “</a:t>
            </a:r>
            <a:r>
              <a:rPr lang="en-US" sz="2300" u="sng" dirty="0" smtClean="0"/>
              <a:t>slide” past one another</a:t>
            </a:r>
            <a:r>
              <a:rPr lang="en-US" sz="2300" dirty="0" smtClean="0"/>
              <a:t>.  </a:t>
            </a:r>
          </a:p>
          <a:p>
            <a:pPr eaLnBrk="1" hangingPunct="1"/>
            <a:r>
              <a:rPr lang="en-US" sz="2300" dirty="0" smtClean="0"/>
              <a:t>Creates extreme tension from friction</a:t>
            </a:r>
          </a:p>
          <a:p>
            <a:pPr lvl="1" eaLnBrk="1" hangingPunct="1"/>
            <a:r>
              <a:rPr lang="en-US" sz="2300" dirty="0" smtClean="0">
                <a:sym typeface="Wingdings" pitchFamily="2" charset="2"/>
              </a:rPr>
              <a:t>leads to faulting AND  formation of shallow earthquakes*</a:t>
            </a:r>
          </a:p>
          <a:p>
            <a:pPr lvl="1" eaLnBrk="1" hangingPunct="1"/>
            <a:endParaRPr lang="en-US" sz="2300" dirty="0" smtClean="0">
              <a:sym typeface="Wingdings" pitchFamily="2" charset="2"/>
            </a:endParaRPr>
          </a:p>
          <a:p>
            <a:pPr lvl="1" eaLnBrk="1" hangingPunct="1">
              <a:buFont typeface="Wingdings 2" pitchFamily="18" charset="2"/>
              <a:buNone/>
            </a:pPr>
            <a:endParaRPr lang="en-US" dirty="0" smtClean="0"/>
          </a:p>
        </p:txBody>
      </p:sp>
      <p:pic>
        <p:nvPicPr>
          <p:cNvPr id="40964" name="Picture 2" descr="http://www.nature.nps.gov/geology/usgsnps/pltec/SAtransform244x2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37004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http://www.geo.arizona.edu/xtal/nats101/nats_transform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429000"/>
            <a:ext cx="26590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pubs.usgs.gov/gip/dynamic/graphics/San_Andrea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2981325"/>
            <a:ext cx="28575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8" name="Picture 6" descr="hawaiian_islands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8001000" cy="6000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221882"/>
            <a:ext cx="5111153" cy="366419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idx="4294967295"/>
          </p:nvPr>
        </p:nvSpPr>
        <p:spPr bwMode="auto">
          <a:xfrm>
            <a:off x="304800" y="274638"/>
            <a:ext cx="8458200" cy="1477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r>
              <a:rPr lang="en-US" b="1" u="sng" cap="none" dirty="0" smtClean="0">
                <a:solidFill>
                  <a:schemeClr val="tx1"/>
                </a:solidFill>
              </a:rPr>
              <a:t>Hot Spots: </a:t>
            </a:r>
            <a:r>
              <a:rPr lang="en-US" b="1" u="sng" cap="none" dirty="0" smtClean="0">
                <a:solidFill>
                  <a:schemeClr val="tx1"/>
                </a:solidFill>
                <a:hlinkClick r:id="rId3"/>
              </a:rPr>
              <a:t> (click for hot spot animation)</a:t>
            </a:r>
            <a:r>
              <a:rPr lang="en-US" b="1" u="sng" cap="none" dirty="0" smtClean="0">
                <a:solidFill>
                  <a:schemeClr val="tx1"/>
                </a:solidFill>
              </a:rPr>
              <a:t/>
            </a:r>
            <a:br>
              <a:rPr lang="en-US" b="1" u="sng" cap="none" dirty="0" smtClean="0">
                <a:solidFill>
                  <a:schemeClr val="tx1"/>
                </a:solidFill>
              </a:rPr>
            </a:br>
            <a:r>
              <a:rPr lang="en-US" sz="2600" cap="none" dirty="0" smtClean="0">
                <a:solidFill>
                  <a:schemeClr val="tx1"/>
                </a:solidFill>
              </a:rPr>
              <a:t> Volcanic Island Chains formed from a rising magma plume in the middle of a plate.  As plate moves, new islands form </a:t>
            </a:r>
          </a:p>
        </p:txBody>
      </p:sp>
      <p:pic>
        <p:nvPicPr>
          <p:cNvPr id="129031" name="Picture 7" descr="Fig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6248400" cy="2482850"/>
          </a:xfrm>
          <a:prstGeom prst="rect">
            <a:avLst/>
          </a:prstGeom>
          <a:noFill/>
          <a:extLst>
            <a:ext uri="{909E8E84-426E-40DD-AFC4-6F175D3DCCD1}">
              <a14:hiddenFill xmlns:a14="http://schemas.microsoft.com/office/drawing/2010/main">
                <a:solidFill>
                  <a:srgbClr val="FFFFFF"/>
                </a:solidFill>
              </a14:hiddenFill>
            </a:ext>
          </a:extLst>
        </p:spPr>
      </p:pic>
      <p:pic>
        <p:nvPicPr>
          <p:cNvPr id="129033" name="Picture 9" descr="957873-The_Island_Building_Hawaiian_Hot_Spot_Hawaii_Volcanoes_National_P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652838"/>
            <a:ext cx="4495800" cy="3205162"/>
          </a:xfrm>
          <a:prstGeom prst="rect">
            <a:avLst/>
          </a:prstGeom>
          <a:noFill/>
          <a:extLst>
            <a:ext uri="{909E8E84-426E-40DD-AFC4-6F175D3DCCD1}">
              <a14:hiddenFill xmlns:a14="http://schemas.microsoft.com/office/drawing/2010/main">
                <a:solidFill>
                  <a:srgbClr val="FFFFFF"/>
                </a:solidFill>
              </a14:hiddenFill>
            </a:ext>
          </a:extLst>
        </p:spPr>
      </p:pic>
      <p:sp>
        <p:nvSpPr>
          <p:cNvPr id="129034" name="Text Box 10"/>
          <p:cNvSpPr txBox="1">
            <a:spLocks noChangeArrowheads="1"/>
          </p:cNvSpPr>
          <p:nvPr/>
        </p:nvSpPr>
        <p:spPr bwMode="auto">
          <a:xfrm>
            <a:off x="304800" y="4648200"/>
            <a:ext cx="3962400" cy="201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914400" indent="-182563">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a:spcBef>
                <a:spcPct val="50000"/>
              </a:spcBef>
            </a:pPr>
            <a:r>
              <a:rPr lang="en-US" dirty="0">
                <a:latin typeface="Century Schoolbook" pitchFamily="18" charset="0"/>
                <a:hlinkClick r:id="rId6"/>
              </a:rPr>
              <a:t>Hawaiian Hot Spots</a:t>
            </a:r>
            <a:endParaRPr lang="en-US" dirty="0">
              <a:latin typeface="Century Schoolbook" pitchFamily="18" charset="0"/>
            </a:endParaRPr>
          </a:p>
          <a:p>
            <a:pPr>
              <a:spcBef>
                <a:spcPct val="50000"/>
              </a:spcBef>
            </a:pPr>
            <a:r>
              <a:rPr lang="en-US" dirty="0">
                <a:latin typeface="Century Schoolbook" pitchFamily="18" charset="0"/>
              </a:rPr>
              <a:t>Click to see video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Picture 5" descr="haw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463" y="1400900"/>
            <a:ext cx="7024485" cy="54927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8839200" cy="1417638"/>
          </a:xfrm>
        </p:spPr>
        <p:txBody>
          <a:bodyPr>
            <a:normAutofit fontScale="90000"/>
          </a:bodyPr>
          <a:lstStyle/>
          <a:p>
            <a:r>
              <a:rPr lang="en-US" dirty="0" smtClean="0"/>
              <a:t>The Pacific plate has changed direction of movement with time: Evidence= the emperor and Hawaiian hot spot chains!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772400" cy="1782762"/>
          </a:xfrm>
        </p:spPr>
        <p:txBody>
          <a:bodyPr>
            <a:normAutofit fontScale="90000"/>
          </a:bodyPr>
          <a:lstStyle/>
          <a:p>
            <a:r>
              <a:rPr lang="en-US" dirty="0" smtClean="0">
                <a:solidFill>
                  <a:srgbClr val="FF0000"/>
                </a:solidFill>
              </a:rPr>
              <a:t>Uplift in the crust: </a:t>
            </a:r>
            <a:br>
              <a:rPr lang="en-US" dirty="0" smtClean="0">
                <a:solidFill>
                  <a:srgbClr val="FF0000"/>
                </a:solidFill>
              </a:rPr>
            </a:br>
            <a:r>
              <a:rPr lang="en-US" dirty="0" smtClean="0">
                <a:solidFill>
                  <a:srgbClr val="FF0000"/>
                </a:solidFill>
              </a:rPr>
              <a:t>Example: Catskill “Mountains” – flat lying strata (layers) containing marine fossils at 3,000 feet in altitude! </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8" y="3132869"/>
            <a:ext cx="5715000" cy="367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832" y="1770009"/>
            <a:ext cx="3657600" cy="274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artandfossils.files.wordpress.com/2013/03/img_8905_01_lr_10.jpg?w=584&amp;h=43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624417"/>
            <a:ext cx="3031860" cy="227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161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68362"/>
          </a:xfrm>
        </p:spPr>
        <p:txBody>
          <a:bodyPr>
            <a:normAutofit fontScale="90000"/>
          </a:bodyPr>
          <a:lstStyle/>
          <a:p>
            <a:pPr eaLnBrk="1" fontAlgn="auto" hangingPunct="1">
              <a:spcAft>
                <a:spcPts val="0"/>
              </a:spcAft>
              <a:defRPr/>
            </a:pPr>
            <a:r>
              <a:rPr lang="en-US" sz="3200" dirty="0" smtClean="0"/>
              <a:t>What is the study of Plate Tectonics?</a:t>
            </a:r>
            <a:endParaRPr lang="en-US" sz="3200" dirty="0"/>
          </a:p>
        </p:txBody>
      </p:sp>
      <p:sp>
        <p:nvSpPr>
          <p:cNvPr id="15363" name="Content Placeholder 2"/>
          <p:cNvSpPr>
            <a:spLocks noGrp="1"/>
          </p:cNvSpPr>
          <p:nvPr>
            <p:ph sz="quarter" idx="1"/>
          </p:nvPr>
        </p:nvSpPr>
        <p:spPr>
          <a:xfrm>
            <a:off x="381000" y="1219200"/>
            <a:ext cx="7543800" cy="5254625"/>
          </a:xfrm>
        </p:spPr>
        <p:txBody>
          <a:bodyPr/>
          <a:lstStyle/>
          <a:p>
            <a:pPr eaLnBrk="1" hangingPunct="1"/>
            <a:r>
              <a:rPr lang="en-US" dirty="0" smtClean="0"/>
              <a:t>Theory that states that the earth’s </a:t>
            </a:r>
            <a:r>
              <a:rPr lang="en-US" b="1" u="sng" dirty="0" smtClean="0">
                <a:solidFill>
                  <a:srgbClr val="FF0000"/>
                </a:solidFill>
              </a:rPr>
              <a:t>lithosphere</a:t>
            </a:r>
            <a:r>
              <a:rPr lang="en-US" u="sng" dirty="0" smtClean="0"/>
              <a:t> </a:t>
            </a:r>
            <a:r>
              <a:rPr lang="en-US" dirty="0" smtClean="0"/>
              <a:t>is</a:t>
            </a:r>
            <a:r>
              <a:rPr lang="en-US" u="sng" dirty="0" smtClean="0"/>
              <a:t> </a:t>
            </a:r>
            <a:r>
              <a:rPr lang="en-US" dirty="0" smtClean="0"/>
              <a:t>divided into sections called plates </a:t>
            </a:r>
            <a:r>
              <a:rPr lang="en-US" dirty="0" smtClean="0"/>
              <a:t>which </a:t>
            </a:r>
            <a:r>
              <a:rPr lang="en-US" dirty="0" smtClean="0"/>
              <a:t>move slowly over the more plastic </a:t>
            </a:r>
            <a:r>
              <a:rPr lang="en-US" b="1" u="sng" dirty="0" smtClean="0">
                <a:solidFill>
                  <a:srgbClr val="FF0000"/>
                </a:solidFill>
              </a:rPr>
              <a:t>asthenosphere</a:t>
            </a:r>
            <a:r>
              <a:rPr lang="en-US" dirty="0" smtClean="0"/>
              <a:t> (</a:t>
            </a:r>
            <a:r>
              <a:rPr lang="en-US" dirty="0" smtClean="0"/>
              <a:t>ductile mantle)  over long periods </a:t>
            </a:r>
          </a:p>
          <a:p>
            <a:pPr marL="366713" lvl="1" indent="0" eaLnBrk="1" hangingPunct="1">
              <a:buNone/>
            </a:pPr>
            <a:r>
              <a:rPr lang="en-US" dirty="0" smtClean="0">
                <a:solidFill>
                  <a:srgbClr val="FF0000"/>
                </a:solidFill>
              </a:rPr>
              <a:t>2-10 (cm) / year</a:t>
            </a:r>
          </a:p>
          <a:p>
            <a:pPr lvl="1" eaLnBrk="1" hangingPunct="1">
              <a:buFont typeface="Wingdings 2" pitchFamily="18" charset="2"/>
              <a:buNone/>
            </a:pPr>
            <a:r>
              <a:rPr lang="en-US" dirty="0" smtClean="0"/>
              <a:t>On average</a:t>
            </a:r>
          </a:p>
          <a:p>
            <a:pPr lvl="1" eaLnBrk="1" hangingPunct="1"/>
            <a:endParaRPr lang="en-US" dirty="0" smtClean="0"/>
          </a:p>
          <a:p>
            <a:pPr lvl="1" eaLnBrk="1" hangingPunct="1"/>
            <a:endParaRPr lang="en-US" dirty="0" smtClean="0"/>
          </a:p>
          <a:p>
            <a:pPr lvl="1" eaLnBrk="1" hangingPunct="1"/>
            <a:r>
              <a:rPr lang="en-US" dirty="0" smtClean="0">
                <a:solidFill>
                  <a:srgbClr val="FF0000"/>
                </a:solidFill>
              </a:rPr>
              <a:t>Page 5 ESRT</a:t>
            </a:r>
          </a:p>
          <a:p>
            <a:pPr lvl="1" eaLnBrk="1" hangingPunct="1"/>
            <a:endParaRPr lang="en-US" dirty="0" smtClean="0"/>
          </a:p>
        </p:txBody>
      </p:sp>
      <p:pic>
        <p:nvPicPr>
          <p:cNvPr id="15364" name="Picture 4" descr="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29801"/>
            <a:ext cx="54864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regentsearthscience.com/tsunami/plat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7162"/>
            <a:ext cx="7543800" cy="552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0"/>
            <a:ext cx="9144000" cy="1417638"/>
          </a:xfrm>
        </p:spPr>
        <p:txBody>
          <a:bodyPr>
            <a:normAutofit/>
          </a:bodyPr>
          <a:lstStyle/>
          <a:p>
            <a:pPr algn="ctr"/>
            <a:r>
              <a:rPr lang="en-US" sz="3200" b="1" dirty="0" smtClean="0"/>
              <a:t>plates include both continental and oceanic crust</a:t>
            </a:r>
            <a:endParaRPr lang="en-US"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 y="152400"/>
            <a:ext cx="8839200" cy="2057400"/>
          </a:xfrm>
        </p:spPr>
        <p:txBody>
          <a:bodyPr>
            <a:normAutofit/>
          </a:bodyPr>
          <a:lstStyle/>
          <a:p>
            <a:pPr eaLnBrk="1" fontAlgn="auto" hangingPunct="1">
              <a:spcAft>
                <a:spcPts val="0"/>
              </a:spcAft>
              <a:defRPr/>
            </a:pPr>
            <a:r>
              <a:rPr lang="en-US" dirty="0" smtClean="0"/>
              <a:t>Volcanic Distribution Globally: </a:t>
            </a:r>
            <a:br>
              <a:rPr lang="en-US" dirty="0" smtClean="0"/>
            </a:br>
            <a:r>
              <a:rPr lang="en-US" dirty="0" smtClean="0"/>
              <a:t>Compare the location of Volcanic Activity using Tectonic </a:t>
            </a:r>
            <a:r>
              <a:rPr lang="en-US" dirty="0" smtClean="0"/>
              <a:t>Plates</a:t>
            </a:r>
            <a:r>
              <a:rPr lang="en-US" dirty="0" smtClean="0"/>
              <a:t/>
            </a:r>
            <a:br>
              <a:rPr lang="en-US" dirty="0" smtClean="0"/>
            </a:br>
            <a:endParaRPr lang="en-US" dirty="0"/>
          </a:p>
        </p:txBody>
      </p:sp>
      <p:pic>
        <p:nvPicPr>
          <p:cNvPr id="12291" name="Picture 2" descr="World Map of Volcanic 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828800"/>
            <a:ext cx="79041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81000" y="381000"/>
            <a:ext cx="8305800" cy="6477000"/>
          </a:xfrm>
        </p:spPr>
        <p:txBody>
          <a:bodyPr/>
          <a:lstStyle/>
          <a:p>
            <a:pPr eaLnBrk="1" hangingPunct="1">
              <a:lnSpc>
                <a:spcPct val="90000"/>
              </a:lnSpc>
            </a:pPr>
            <a:r>
              <a:rPr lang="en-US" sz="2800" smtClean="0"/>
              <a:t>As with volcanoes, earthquakes are </a:t>
            </a:r>
            <a:r>
              <a:rPr lang="en-US" sz="2800" b="1" smtClean="0"/>
              <a:t>not </a:t>
            </a:r>
            <a:r>
              <a:rPr lang="en-US" sz="2800" smtClean="0"/>
              <a:t>randomly distributed over the globe</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p:txBody>
      </p:sp>
      <p:pic>
        <p:nvPicPr>
          <p:cNvPr id="13315" name="Picture 4" descr="EQ-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5953125"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5"/>
          <p:cNvSpPr txBox="1">
            <a:spLocks noChangeArrowheads="1"/>
          </p:cNvSpPr>
          <p:nvPr/>
        </p:nvSpPr>
        <p:spPr bwMode="auto">
          <a:xfrm>
            <a:off x="7315200" y="4038600"/>
            <a:ext cx="1600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Tx/>
              <a:buSzTx/>
              <a:buFontTx/>
              <a:buNone/>
            </a:pPr>
            <a:r>
              <a:rPr lang="en-US" sz="1400" b="0" u="none">
                <a:latin typeface="Century Schoolbook" pitchFamily="18" charset="0"/>
              </a:rPr>
              <a:t>Figure showing the distribution of earthquakes around the globe</a:t>
            </a:r>
          </a:p>
        </p:txBody>
      </p:sp>
      <p:sp>
        <p:nvSpPr>
          <p:cNvPr id="13325" name="Text Box 13"/>
          <p:cNvSpPr txBox="1">
            <a:spLocks noChangeArrowheads="1"/>
          </p:cNvSpPr>
          <p:nvPr/>
        </p:nvSpPr>
        <p:spPr bwMode="auto">
          <a:xfrm>
            <a:off x="0" y="5334000"/>
            <a:ext cx="723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Tx/>
              <a:buSzTx/>
              <a:buFontTx/>
              <a:buNone/>
            </a:pPr>
            <a:r>
              <a:rPr lang="en-US" b="0" u="none" dirty="0">
                <a:latin typeface="Arial" charset="0"/>
              </a:rPr>
              <a:t> </a:t>
            </a:r>
            <a:r>
              <a:rPr lang="en-US" b="0" i="1" dirty="0">
                <a:latin typeface="Arial" charset="0"/>
              </a:rPr>
              <a:t>Active Volcanoes and Earthquakes occur along </a:t>
            </a:r>
            <a:r>
              <a:rPr lang="en-US" b="0" i="1" dirty="0">
                <a:solidFill>
                  <a:srgbClr val="FF0000"/>
                </a:solidFill>
                <a:latin typeface="Arial" charset="0"/>
              </a:rPr>
              <a:t>PLATE BOUNDARIES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1664</TotalTime>
  <Words>1490</Words>
  <Application>Microsoft Office PowerPoint</Application>
  <PresentationFormat>On-screen Show (4:3)</PresentationFormat>
  <Paragraphs>223</Paragraphs>
  <Slides>49</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Arial Black</vt:lpstr>
      <vt:lpstr>Berlin Sans FB Demi</vt:lpstr>
      <vt:lpstr>Calibri</vt:lpstr>
      <vt:lpstr>Cambria</vt:lpstr>
      <vt:lpstr>Century Schoolbook</vt:lpstr>
      <vt:lpstr>Wingdings</vt:lpstr>
      <vt:lpstr>Wingdings 2</vt:lpstr>
      <vt:lpstr>Oriel</vt:lpstr>
      <vt:lpstr>Unit: The Dynamic Crust (Evidence for the ground in motion)</vt:lpstr>
      <vt:lpstr>ESSENTIAL QUESTION:  WHAT ARE SOME DIRECT OBSERVATIONS FOR CURRENT MOTIONS IN THE CRUST? </vt:lpstr>
      <vt:lpstr>Folding </vt:lpstr>
      <vt:lpstr>Faulting-Movement along a break </vt:lpstr>
      <vt:lpstr>Uplift in the crust:  Example: Catskill “Mountains” – flat lying strata (layers) containing marine fossils at 3,000 feet in altitude! </vt:lpstr>
      <vt:lpstr>What is the study of Plate Tectonics?</vt:lpstr>
      <vt:lpstr>plates include both continental and oceanic crust</vt:lpstr>
      <vt:lpstr>Volcanic Distribution Globally:  Compare the location of Volcanic Activity using Tectonic Plates </vt:lpstr>
      <vt:lpstr>PowerPoint Presentation</vt:lpstr>
      <vt:lpstr>The Continents were not always in the same Locations as they are today  Alfred Wegner and Continental Drift Video (8) </vt:lpstr>
      <vt:lpstr>PowerPoint Presentation</vt:lpstr>
      <vt:lpstr>PowerPoint Presentation</vt:lpstr>
      <vt:lpstr>Contributing evidence to continental drift:</vt:lpstr>
      <vt:lpstr>2.) Paleo climate Data:   “Paleo” means PAST</vt:lpstr>
      <vt:lpstr>EVIDENCE FOR GLACIATION</vt:lpstr>
      <vt:lpstr>3.) MATCHING ROCK TYPES AND  SEQUENCES :The same age and type of sedimentary rock layers matched on adjoining continents</vt:lpstr>
      <vt:lpstr>MOUNTAIN BELTS-  EX: PARTS OF THE APPALACHIAN MOUNTAINS EXTEND INTO EUROPE AND AFRICA! </vt:lpstr>
      <vt:lpstr>Continental Drift Summary: </vt:lpstr>
      <vt:lpstr>THIS THEORY WASN’T  EXCEPTED UNTIL 1960’S WHY?</vt:lpstr>
      <vt:lpstr>The “WHAT” Missing in Wegner’s Theory:  CONVECTION IN THE MANTLE IS THE DRIVING FORCE BEHIND PLATE MOVEMENT! </vt:lpstr>
      <vt:lpstr>Convection Causes Plate Movement</vt:lpstr>
      <vt:lpstr>The Hunt for Evidence Continues:  Seafloor Spreading</vt:lpstr>
      <vt:lpstr>Sonar Mapping- sound waves sent out from ship and reflected off ocean floor </vt:lpstr>
      <vt:lpstr>The time it takes for the waves to travel to and from the bottom are used to calculate distance to bottom  creation of maps </vt:lpstr>
      <vt:lpstr>Topography of the Ocean Floor: At Mid Ocean Ridges the oceanic crust splits apart, forming an underwater mountain chain and a rift valley</vt:lpstr>
      <vt:lpstr>Evidence of Seafloor Spreading:  </vt:lpstr>
      <vt:lpstr>SEAFLOOR SPREADING:  ISOCHRON MAP  Click for Animation RED INDICATES NEWER CRUST BLUE: OLDEST (FURTHEST FROM BOUNDARY)  </vt:lpstr>
      <vt:lpstr>USING PATTERNS OF MAGNETISM TO Prove  SEAFLOOR SPREADING (click for animation)</vt:lpstr>
      <vt:lpstr>Parallel stripping (changes in magnetism) in igneous rock on both sides of ocean ridges led to further evidence of seafloor spreading</vt:lpstr>
      <vt:lpstr>In summary…</vt:lpstr>
      <vt:lpstr>Seafloor Spreading Lab part A</vt:lpstr>
      <vt:lpstr>Plate Boundaries:  WHAT HAPPENS AT THE BOUNDARIES BETWEEN THE PLATES? </vt:lpstr>
      <vt:lpstr>The 3 TYPES OF BOUNDARIES : click here for interactives</vt:lpstr>
      <vt:lpstr>PowerPoint Presentation</vt:lpstr>
      <vt:lpstr>PowerPoint Presentation</vt:lpstr>
      <vt:lpstr>Rift Valley: In Africa  (will form new ocean) </vt:lpstr>
      <vt:lpstr>PowerPoint Presentation</vt:lpstr>
      <vt:lpstr>a.) Continent-Continent</vt:lpstr>
      <vt:lpstr>Ex: Himalayan Mountains  still growing 5(mm)/year</vt:lpstr>
      <vt:lpstr>b.) Continent-Oceanic </vt:lpstr>
      <vt:lpstr>Example: Andes Mountains</vt:lpstr>
      <vt:lpstr>DEEP SEA TRENCHES ARE THE DEEPEST PLACES IN THE WORLD!</vt:lpstr>
      <vt:lpstr>PowerPoint Presentation</vt:lpstr>
      <vt:lpstr>Ocean-Ocean collisions also form Volcanic Island Arcs</vt:lpstr>
      <vt:lpstr>Example:  Volcanic mountain chain in Alaska </vt:lpstr>
      <vt:lpstr>3.) Transform Boundaries- Crust is neither destroyed or created </vt:lpstr>
      <vt:lpstr>PowerPoint Presentation</vt:lpstr>
      <vt:lpstr>Hot Spots:  (click for hot spot animation)  Volcanic Island Chains formed from a rising magma plume in the middle of a plate.  As plate moves, new islands form </vt:lpstr>
      <vt:lpstr>The Pacific plate has changed direction of movement with time: Evidence= the emperor and Hawaiian hot spot chains!</vt:lpstr>
    </vt:vector>
  </TitlesOfParts>
  <Company>SUFSD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III- The Dynamic Crust (Evidence for the ground in motion)</dc:title>
  <dc:creator>sufsd</dc:creator>
  <cp:lastModifiedBy>Cohn, Miquel</cp:lastModifiedBy>
  <cp:revision>89</cp:revision>
  <cp:lastPrinted>2017-12-21T17:35:39Z</cp:lastPrinted>
  <dcterms:created xsi:type="dcterms:W3CDTF">2011-11-08T17:40:47Z</dcterms:created>
  <dcterms:modified xsi:type="dcterms:W3CDTF">2019-12-13T18:37:13Z</dcterms:modified>
</cp:coreProperties>
</file>